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70" r:id="rId11"/>
    <p:sldId id="266" r:id="rId12"/>
    <p:sldId id="267" r:id="rId13"/>
    <p:sldId id="268" r:id="rId14"/>
    <p:sldId id="269"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ražen" initials="D" lastIdx="1" clrIdx="0">
    <p:extLst>
      <p:ext uri="{19B8F6BF-5375-455C-9EA6-DF929625EA0E}">
        <p15:presenceInfo xmlns:p15="http://schemas.microsoft.com/office/powerpoint/2012/main" userId="Draže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59" autoAdjust="0"/>
    <p:restoredTop sz="94660"/>
  </p:normalViewPr>
  <p:slideViewPr>
    <p:cSldViewPr snapToGrid="0">
      <p:cViewPr varScale="1">
        <p:scale>
          <a:sx n="74" d="100"/>
          <a:sy n="7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336891945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1B9FA8-53AB-49D3-864B-AA393CBD8624}"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412123341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194760052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3216063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75429487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4"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304761784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4"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126091973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303848971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35568680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283897911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14414276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81B9FA8-53AB-49D3-864B-AA393CBD8624}"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28370233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81B9FA8-53AB-49D3-864B-AA393CBD8624}" type="datetimeFigureOut">
              <a:rPr lang="hr-HR" smtClean="0"/>
              <a:t>19.1.2021.</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265351627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3"/>
          <p:cNvSpPr>
            <a:spLocks noGrp="1"/>
          </p:cNvSpPr>
          <p:nvPr>
            <p:ph type="ftr" sz="quarter" idx="11"/>
          </p:nvPr>
        </p:nvSpPr>
        <p:spPr/>
        <p:txBody>
          <a:bodyPr/>
          <a:lstStyle/>
          <a:p>
            <a:endParaRPr lang="hr-HR"/>
          </a:p>
        </p:txBody>
      </p:sp>
      <p:sp>
        <p:nvSpPr>
          <p:cNvPr id="6" name="Slide Number Placeholder 4"/>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33961743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2"/>
          <p:cNvSpPr>
            <a:spLocks noGrp="1"/>
          </p:cNvSpPr>
          <p:nvPr>
            <p:ph type="ftr" sz="quarter" idx="11"/>
          </p:nvPr>
        </p:nvSpPr>
        <p:spPr/>
        <p:txBody>
          <a:bodyPr/>
          <a:lstStyle/>
          <a:p>
            <a:endParaRPr lang="hr-HR"/>
          </a:p>
        </p:txBody>
      </p:sp>
      <p:sp>
        <p:nvSpPr>
          <p:cNvPr id="6" name="Slide Number Placeholder 3"/>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272028550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F81B9FA8-53AB-49D3-864B-AA393CBD8624}" type="datetimeFigureOut">
              <a:rPr lang="hr-HR" smtClean="0"/>
              <a:t>19.1.2021.</a:t>
            </a:fld>
            <a:endParaRPr lang="hr-HR"/>
          </a:p>
        </p:txBody>
      </p:sp>
      <p:sp>
        <p:nvSpPr>
          <p:cNvPr id="5" name="Footer Placeholder 5"/>
          <p:cNvSpPr>
            <a:spLocks noGrp="1"/>
          </p:cNvSpPr>
          <p:nvPr>
            <p:ph type="ftr" sz="quarter" idx="11"/>
          </p:nvPr>
        </p:nvSpPr>
        <p:spPr/>
        <p:txBody>
          <a:bodyPr/>
          <a:lstStyle/>
          <a:p>
            <a:endParaRPr lang="hr-HR"/>
          </a:p>
        </p:txBody>
      </p:sp>
      <p:sp>
        <p:nvSpPr>
          <p:cNvPr id="6" name="Slide Number Placeholder 6"/>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11676577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81B9FA8-53AB-49D3-864B-AA393CBD8624}" type="datetimeFigureOut">
              <a:rPr lang="hr-HR" smtClean="0"/>
              <a:t>19.1.2021.</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450F7F1-52BE-4A65-BBF2-FB0E3A46C614}" type="slidenum">
              <a:rPr lang="hr-HR" smtClean="0"/>
              <a:t>‹#›</a:t>
            </a:fld>
            <a:endParaRPr lang="hr-HR"/>
          </a:p>
        </p:txBody>
      </p:sp>
    </p:spTree>
    <p:extLst>
      <p:ext uri="{BB962C8B-B14F-4D97-AF65-F5344CB8AC3E}">
        <p14:creationId xmlns:p14="http://schemas.microsoft.com/office/powerpoint/2010/main" val="2056134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F81B9FA8-53AB-49D3-864B-AA393CBD8624}" type="datetimeFigureOut">
              <a:rPr lang="hr-HR" smtClean="0"/>
              <a:t>19.1.2021.</a:t>
            </a:fld>
            <a:endParaRPr lang="hr-H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hr-HR"/>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450F7F1-52BE-4A65-BBF2-FB0E3A46C614}" type="slidenum">
              <a:rPr lang="hr-HR" smtClean="0"/>
              <a:t>‹#›</a:t>
            </a:fld>
            <a:endParaRPr lang="hr-HR"/>
          </a:p>
        </p:txBody>
      </p:sp>
    </p:spTree>
    <p:extLst>
      <p:ext uri="{BB962C8B-B14F-4D97-AF65-F5344CB8AC3E}">
        <p14:creationId xmlns:p14="http://schemas.microsoft.com/office/powerpoint/2010/main" val="274784149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enciklopedija.hr/natuknica.aspx?ID=64801" TargetMode="External"/><Relationship Id="rId2" Type="http://schemas.openxmlformats.org/officeDocument/2006/relationships/hyperlink" Target="https://www.enciklopedija.hr/natuknica.aspx?ID=8525" TargetMode="External"/><Relationship Id="rId1" Type="http://schemas.openxmlformats.org/officeDocument/2006/relationships/slideLayout" Target="../slideLayouts/slideLayout7.xml"/><Relationship Id="rId4" Type="http://schemas.openxmlformats.org/officeDocument/2006/relationships/hyperlink" Target="https://www.enciklopedija.hr/natuknica.aspx?ID=5400"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5" Type="http://schemas.openxmlformats.org/officeDocument/2006/relationships/image" Target="../media/image18.jpeg"/><Relationship Id="rId4" Type="http://schemas.openxmlformats.org/officeDocument/2006/relationships/image" Target="../media/image17.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9C922CF-8752-48CF-B1A7-3C75C6ABBAB9}"/>
              </a:ext>
            </a:extLst>
          </p:cNvPr>
          <p:cNvSpPr txBox="1"/>
          <p:nvPr/>
        </p:nvSpPr>
        <p:spPr>
          <a:xfrm>
            <a:off x="4150272" y="2863556"/>
            <a:ext cx="6093372" cy="1130887"/>
          </a:xfrm>
          <a:prstGeom prst="rect">
            <a:avLst/>
          </a:prstGeom>
          <a:noFill/>
        </p:spPr>
        <p:txBody>
          <a:bodyPr wrap="square">
            <a:spAutoFit/>
          </a:bodyPr>
          <a:lstStyle/>
          <a:p>
            <a:pPr>
              <a:lnSpc>
                <a:spcPct val="107000"/>
              </a:lnSpc>
              <a:spcAft>
                <a:spcPts val="800"/>
              </a:spcAft>
            </a:pPr>
            <a:r>
              <a:rPr lang="hr-HR" sz="6600" dirty="0">
                <a:effectLst/>
                <a:latin typeface="Calibri" panose="020F0502020204030204" pitchFamily="34" charset="0"/>
                <a:ea typeface="Calibri" panose="020F0502020204030204" pitchFamily="34" charset="0"/>
                <a:cs typeface="Times New Roman" panose="02020603050405020304" pitchFamily="18" charset="0"/>
              </a:rPr>
              <a:t>V I R U S I</a:t>
            </a:r>
            <a:endParaRPr lang="hr-HR" sz="4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4156788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35C537-8BAA-4F30-A71F-73C1CFFE0CAB}"/>
              </a:ext>
            </a:extLst>
          </p:cNvPr>
          <p:cNvSpPr>
            <a:spLocks noGrp="1"/>
          </p:cNvSpPr>
          <p:nvPr>
            <p:ph type="title"/>
          </p:nvPr>
        </p:nvSpPr>
        <p:spPr>
          <a:xfrm>
            <a:off x="105102" y="3099245"/>
            <a:ext cx="3401064" cy="1447800"/>
          </a:xfrm>
        </p:spPr>
        <p:txBody>
          <a:bodyPr/>
          <a:lstStyle/>
          <a:p>
            <a:pPr>
              <a:lnSpc>
                <a:spcPct val="107000"/>
              </a:lnSpc>
              <a:spcAft>
                <a:spcPts val="800"/>
              </a:spcAft>
            </a:pPr>
            <a:r>
              <a:rPr lang="hr-HR" sz="20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Antivirusni agensi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r>
            <a:b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Riječ agensi znači da se radi o sredstvima koje na neki način djeluju protiv virusa (truju ih ili slično) te ne možemo govoriti kao o lijeku u klasičnom smislu. Povijest ove terapije prilično je kratka isto tako postoje značajne nuspojave koje čine pacijentima značajne teškoće </a:t>
            </a:r>
            <a:b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endParaRPr lang="hr-HR" sz="2800" dirty="0">
              <a:solidFill>
                <a:srgbClr val="FFFF00"/>
              </a:solidFill>
            </a:endParaRPr>
          </a:p>
        </p:txBody>
      </p:sp>
      <p:graphicFrame>
        <p:nvGraphicFramePr>
          <p:cNvPr id="5" name="Content Placeholder 4">
            <a:extLst>
              <a:ext uri="{FF2B5EF4-FFF2-40B4-BE49-F238E27FC236}">
                <a16:creationId xmlns:a16="http://schemas.microsoft.com/office/drawing/2014/main" xmlns="" id="{18E65888-8969-4644-B508-85FEEFAFA719}"/>
              </a:ext>
            </a:extLst>
          </p:cNvPr>
          <p:cNvGraphicFramePr>
            <a:graphicFrameLocks noGrp="1"/>
          </p:cNvGraphicFramePr>
          <p:nvPr>
            <p:ph idx="1"/>
            <p:extLst>
              <p:ext uri="{D42A27DB-BD31-4B8C-83A1-F6EECF244321}">
                <p14:modId xmlns:p14="http://schemas.microsoft.com/office/powerpoint/2010/main" val="305953849"/>
              </p:ext>
            </p:extLst>
          </p:nvPr>
        </p:nvGraphicFramePr>
        <p:xfrm>
          <a:off x="4524703" y="157648"/>
          <a:ext cx="7472857" cy="6589991"/>
        </p:xfrm>
        <a:graphic>
          <a:graphicData uri="http://schemas.openxmlformats.org/drawingml/2006/table">
            <a:tbl>
              <a:tblPr firstRow="1" firstCol="1" bandRow="1">
                <a:tableStyleId>{5C22544A-7EE6-4342-B048-85BDC9FD1C3A}</a:tableStyleId>
              </a:tblPr>
              <a:tblGrid>
                <a:gridCol w="694916">
                  <a:extLst>
                    <a:ext uri="{9D8B030D-6E8A-4147-A177-3AD203B41FA5}">
                      <a16:colId xmlns:a16="http://schemas.microsoft.com/office/drawing/2014/main" xmlns="" val="436377356"/>
                    </a:ext>
                  </a:extLst>
                </a:gridCol>
                <a:gridCol w="667121">
                  <a:extLst>
                    <a:ext uri="{9D8B030D-6E8A-4147-A177-3AD203B41FA5}">
                      <a16:colId xmlns:a16="http://schemas.microsoft.com/office/drawing/2014/main" xmlns="" val="2218333683"/>
                    </a:ext>
                  </a:extLst>
                </a:gridCol>
                <a:gridCol w="667121">
                  <a:extLst>
                    <a:ext uri="{9D8B030D-6E8A-4147-A177-3AD203B41FA5}">
                      <a16:colId xmlns:a16="http://schemas.microsoft.com/office/drawing/2014/main" xmlns="" val="882604599"/>
                    </a:ext>
                  </a:extLst>
                </a:gridCol>
                <a:gridCol w="667121">
                  <a:extLst>
                    <a:ext uri="{9D8B030D-6E8A-4147-A177-3AD203B41FA5}">
                      <a16:colId xmlns:a16="http://schemas.microsoft.com/office/drawing/2014/main" xmlns="" val="822270225"/>
                    </a:ext>
                  </a:extLst>
                </a:gridCol>
                <a:gridCol w="667121">
                  <a:extLst>
                    <a:ext uri="{9D8B030D-6E8A-4147-A177-3AD203B41FA5}">
                      <a16:colId xmlns:a16="http://schemas.microsoft.com/office/drawing/2014/main" xmlns="" val="424442024"/>
                    </a:ext>
                  </a:extLst>
                </a:gridCol>
                <a:gridCol w="1217494">
                  <a:extLst>
                    <a:ext uri="{9D8B030D-6E8A-4147-A177-3AD203B41FA5}">
                      <a16:colId xmlns:a16="http://schemas.microsoft.com/office/drawing/2014/main" xmlns="" val="1974883706"/>
                    </a:ext>
                  </a:extLst>
                </a:gridCol>
                <a:gridCol w="186607">
                  <a:extLst>
                    <a:ext uri="{9D8B030D-6E8A-4147-A177-3AD203B41FA5}">
                      <a16:colId xmlns:a16="http://schemas.microsoft.com/office/drawing/2014/main" xmlns="" val="1023372508"/>
                    </a:ext>
                  </a:extLst>
                </a:gridCol>
                <a:gridCol w="667121">
                  <a:extLst>
                    <a:ext uri="{9D8B030D-6E8A-4147-A177-3AD203B41FA5}">
                      <a16:colId xmlns:a16="http://schemas.microsoft.com/office/drawing/2014/main" xmlns="" val="555456081"/>
                    </a:ext>
                  </a:extLst>
                </a:gridCol>
                <a:gridCol w="1665021">
                  <a:extLst>
                    <a:ext uri="{9D8B030D-6E8A-4147-A177-3AD203B41FA5}">
                      <a16:colId xmlns:a16="http://schemas.microsoft.com/office/drawing/2014/main" xmlns="" val="2063177518"/>
                    </a:ext>
                  </a:extLst>
                </a:gridCol>
                <a:gridCol w="186607">
                  <a:extLst>
                    <a:ext uri="{9D8B030D-6E8A-4147-A177-3AD203B41FA5}">
                      <a16:colId xmlns:a16="http://schemas.microsoft.com/office/drawing/2014/main" xmlns="" val="138293348"/>
                    </a:ext>
                  </a:extLst>
                </a:gridCol>
                <a:gridCol w="186607">
                  <a:extLst>
                    <a:ext uri="{9D8B030D-6E8A-4147-A177-3AD203B41FA5}">
                      <a16:colId xmlns:a16="http://schemas.microsoft.com/office/drawing/2014/main" xmlns="" val="2168389933"/>
                    </a:ext>
                  </a:extLst>
                </a:gridCol>
              </a:tblGrid>
              <a:tr h="393794">
                <a:tc>
                  <a:txBody>
                    <a:bodyPr/>
                    <a:lstStyle/>
                    <a:p>
                      <a:pPr>
                        <a:lnSpc>
                          <a:spcPct val="107000"/>
                        </a:lnSpc>
                        <a:spcAft>
                          <a:spcPts val="800"/>
                        </a:spcAft>
                      </a:pPr>
                      <a:r>
                        <a:rPr lang="hr-HR" sz="800">
                          <a:effectLst/>
                        </a:rPr>
                        <a:t>Lijek</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Virusna bolest</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Moguće popratne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Mehanizam djelovanja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2403560298"/>
                  </a:ext>
                </a:extLst>
              </a:tr>
              <a:tr h="236016">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pojave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1558088337"/>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58571516"/>
                  </a:ext>
                </a:extLst>
              </a:tr>
              <a:tr h="393991">
                <a:tc>
                  <a:txBody>
                    <a:bodyPr/>
                    <a:lstStyle/>
                    <a:p>
                      <a:pPr>
                        <a:lnSpc>
                          <a:spcPct val="107000"/>
                        </a:lnSpc>
                        <a:spcAft>
                          <a:spcPts val="800"/>
                        </a:spcAft>
                      </a:pPr>
                      <a:r>
                        <a:rPr lang="hr-HR" sz="800">
                          <a:effectLst/>
                        </a:rPr>
                        <a:t>Aciklovir</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genitalni herpes</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lokalni kratkotrajni</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Selektivna inhibicija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439622679"/>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male boginje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bolovi na mjestu</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sinteze virusne DNK</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2148313809"/>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primjene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238874287"/>
                  </a:ext>
                </a:extLst>
              </a:tr>
              <a:tr h="224777">
                <a:tc gridSpan="2">
                  <a:txBody>
                    <a:bodyPr/>
                    <a:lstStyle/>
                    <a:p>
                      <a:pPr>
                        <a:lnSpc>
                          <a:spcPct val="107000"/>
                        </a:lnSpc>
                        <a:spcAft>
                          <a:spcPts val="800"/>
                        </a:spcAft>
                      </a:pPr>
                      <a:r>
                        <a:rPr lang="hr-HR" sz="800">
                          <a:effectLst/>
                        </a:rPr>
                        <a:t>Amantadin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gridSpan="2">
                  <a:txBody>
                    <a:bodyPr/>
                    <a:lstStyle/>
                    <a:p>
                      <a:pPr>
                        <a:lnSpc>
                          <a:spcPct val="107000"/>
                        </a:lnSpc>
                        <a:spcAft>
                          <a:spcPts val="800"/>
                        </a:spcAft>
                      </a:pPr>
                      <a:r>
                        <a:rPr lang="hr-HR" sz="800">
                          <a:effectLst/>
                        </a:rPr>
                        <a:t>influenca A2</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općenita iritiranja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sprećava ulazak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3283449802"/>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konfuzija, halucinacije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gridSpan="3">
                  <a:txBody>
                    <a:bodyPr/>
                    <a:lstStyle/>
                    <a:p>
                      <a:pPr>
                        <a:lnSpc>
                          <a:spcPct val="107000"/>
                        </a:lnSpc>
                        <a:spcAft>
                          <a:spcPts val="800"/>
                        </a:spcAft>
                      </a:pPr>
                      <a:r>
                        <a:rPr lang="hr-HR" sz="800">
                          <a:effectLst/>
                        </a:rPr>
                        <a:t>nekih virusa u stanice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3297478138"/>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nesposobnost</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domaćina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605281598"/>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koncentracije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1938738395"/>
                  </a:ext>
                </a:extLst>
              </a:tr>
              <a:tr h="393991">
                <a:tc gridSpan="2">
                  <a:txBody>
                    <a:bodyPr/>
                    <a:lstStyle/>
                    <a:p>
                      <a:pPr>
                        <a:lnSpc>
                          <a:spcPct val="107000"/>
                        </a:lnSpc>
                        <a:spcAft>
                          <a:spcPts val="800"/>
                        </a:spcAft>
                      </a:pPr>
                      <a:r>
                        <a:rPr lang="hr-HR" sz="800">
                          <a:effectLst/>
                        </a:rPr>
                        <a:t>Jodoksuridin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gridSpan="2">
                  <a:txBody>
                    <a:bodyPr/>
                    <a:lstStyle/>
                    <a:p>
                      <a:pPr>
                        <a:lnSpc>
                          <a:spcPct val="107000"/>
                        </a:lnSpc>
                        <a:spcAft>
                          <a:spcPts val="800"/>
                        </a:spcAft>
                      </a:pPr>
                      <a:r>
                        <a:rPr lang="hr-HR" sz="800">
                          <a:effectLst/>
                        </a:rPr>
                        <a:t>infekcija s herpes</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povraćanje, gubitak</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sprječava sintezu nukleinskih</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3023722898"/>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simpleks virusom</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kose i noktiju, smanjenje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a:txBody>
                    <a:bodyPr/>
                    <a:lstStyle/>
                    <a:p>
                      <a:pPr>
                        <a:lnSpc>
                          <a:spcPct val="107000"/>
                        </a:lnSpc>
                        <a:spcAft>
                          <a:spcPts val="800"/>
                        </a:spcAft>
                      </a:pPr>
                      <a:r>
                        <a:rPr lang="hr-HR" sz="800">
                          <a:effectLst/>
                        </a:rPr>
                        <a:t>kiselina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2055582554"/>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broja leukocita i</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877578124"/>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trombocita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2806286236"/>
                  </a:ext>
                </a:extLst>
              </a:tr>
              <a:tr h="393991">
                <a:tc>
                  <a:txBody>
                    <a:bodyPr/>
                    <a:lstStyle/>
                    <a:p>
                      <a:pPr>
                        <a:lnSpc>
                          <a:spcPct val="107000"/>
                        </a:lnSpc>
                        <a:spcAft>
                          <a:spcPts val="800"/>
                        </a:spcAft>
                      </a:pPr>
                      <a:r>
                        <a:rPr lang="hr-HR" sz="800">
                          <a:effectLst/>
                        </a:rPr>
                        <a:t>Citozin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male boginje i</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povraćanje, gubitak</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inhibira sintezu DNK</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1566958985"/>
                  </a:ext>
                </a:extLst>
              </a:tr>
              <a:tr h="224777">
                <a:tc gridSpan="2">
                  <a:txBody>
                    <a:bodyPr/>
                    <a:lstStyle/>
                    <a:p>
                      <a:pPr>
                        <a:lnSpc>
                          <a:spcPct val="107000"/>
                        </a:lnSpc>
                        <a:spcAft>
                          <a:spcPts val="800"/>
                        </a:spcAft>
                      </a:pPr>
                      <a:r>
                        <a:rPr lang="hr-HR" sz="800">
                          <a:effectLst/>
                        </a:rPr>
                        <a:t>arabinozid</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gridSpan="2">
                  <a:txBody>
                    <a:bodyPr/>
                    <a:lstStyle/>
                    <a:p>
                      <a:pPr>
                        <a:lnSpc>
                          <a:spcPct val="107000"/>
                        </a:lnSpc>
                        <a:spcAft>
                          <a:spcPts val="800"/>
                        </a:spcAft>
                      </a:pPr>
                      <a:r>
                        <a:rPr lang="hr-HR" sz="800">
                          <a:effectLst/>
                        </a:rPr>
                        <a:t>zoster infekcije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apetita, kromosonske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281579840"/>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promjene, smanjenje broja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526773551"/>
                  </a:ext>
                </a:extLst>
              </a:tr>
              <a:tr h="393991">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leukocita, anemija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118822192"/>
                  </a:ext>
                </a:extLst>
              </a:tr>
              <a:tr h="393991">
                <a:tc gridSpan="2">
                  <a:txBody>
                    <a:bodyPr/>
                    <a:lstStyle/>
                    <a:p>
                      <a:pPr>
                        <a:lnSpc>
                          <a:spcPct val="107000"/>
                        </a:lnSpc>
                        <a:spcAft>
                          <a:spcPts val="800"/>
                        </a:spcAft>
                      </a:pPr>
                      <a:r>
                        <a:rPr lang="hr-HR" sz="800">
                          <a:effectLst/>
                        </a:rPr>
                        <a:t>Metisazon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gridSpan="2">
                  <a:txBody>
                    <a:bodyPr/>
                    <a:lstStyle/>
                    <a:p>
                      <a:pPr>
                        <a:lnSpc>
                          <a:spcPct val="107000"/>
                        </a:lnSpc>
                        <a:spcAft>
                          <a:spcPts val="800"/>
                        </a:spcAft>
                      </a:pPr>
                      <a:r>
                        <a:rPr lang="hr-HR" sz="800">
                          <a:effectLst/>
                        </a:rPr>
                        <a:t>kravlje boginje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povraćanje gubitak apetita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gridSpan="3">
                  <a:txBody>
                    <a:bodyPr/>
                    <a:lstStyle/>
                    <a:p>
                      <a:pPr>
                        <a:lnSpc>
                          <a:spcPct val="107000"/>
                        </a:lnSpc>
                        <a:spcAft>
                          <a:spcPts val="800"/>
                        </a:spcAft>
                      </a:pPr>
                      <a:r>
                        <a:rPr lang="hr-HR" sz="800">
                          <a:effectLst/>
                        </a:rPr>
                        <a:t>inferira sa sintezom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1259419999"/>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toksićan po jetru</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proteina</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pPr>
                      <a:endParaRPr lang="hr-HR" sz="800">
                        <a:effectLst/>
                        <a:latin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3488138785"/>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(hepatotoksićan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2347025578"/>
                  </a:ext>
                </a:extLst>
              </a:tr>
              <a:tr h="393794">
                <a:tc>
                  <a:txBody>
                    <a:bodyPr/>
                    <a:lstStyle/>
                    <a:p>
                      <a:pPr>
                        <a:lnSpc>
                          <a:spcPct val="107000"/>
                        </a:lnSpc>
                        <a:spcAft>
                          <a:spcPts val="800"/>
                        </a:spcAft>
                      </a:pPr>
                      <a:r>
                        <a:rPr lang="hr-HR" sz="800">
                          <a:effectLst/>
                        </a:rPr>
                        <a:t>Ribavirin</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3">
                  <a:txBody>
                    <a:bodyPr/>
                    <a:lstStyle/>
                    <a:p>
                      <a:pPr>
                        <a:lnSpc>
                          <a:spcPct val="107000"/>
                        </a:lnSpc>
                        <a:spcAft>
                          <a:spcPts val="800"/>
                        </a:spcAft>
                      </a:pPr>
                      <a:r>
                        <a:rPr lang="hr-HR" sz="800">
                          <a:effectLst/>
                        </a:rPr>
                        <a:t>respiratorne virusne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gridSpan="3">
                  <a:txBody>
                    <a:bodyPr/>
                    <a:lstStyle/>
                    <a:p>
                      <a:pPr>
                        <a:lnSpc>
                          <a:spcPct val="107000"/>
                        </a:lnSpc>
                        <a:spcAft>
                          <a:spcPts val="800"/>
                        </a:spcAft>
                      </a:pPr>
                      <a:r>
                        <a:rPr lang="hr-HR" sz="800">
                          <a:effectLst/>
                        </a:rPr>
                        <a:t>otežano disanje, anemije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tc gridSpan="3">
                  <a:txBody>
                    <a:bodyPr/>
                    <a:lstStyle/>
                    <a:p>
                      <a:pPr>
                        <a:lnSpc>
                          <a:spcPct val="107000"/>
                        </a:lnSpc>
                        <a:spcAft>
                          <a:spcPts val="800"/>
                        </a:spcAft>
                      </a:pPr>
                      <a:r>
                        <a:rPr lang="hr-HR" sz="800">
                          <a:effectLst/>
                        </a:rPr>
                        <a:t>inhibira replikaciju u sintezi</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hMerge="1">
                  <a:txBody>
                    <a:bodyPr/>
                    <a:lstStyle/>
                    <a:p>
                      <a:endParaRPr lang="hr-HR"/>
                    </a:p>
                  </a:txBody>
                  <a:tcPr/>
                </a:tc>
                <a:extLst>
                  <a:ext uri="{0D108BD9-81ED-4DB2-BD59-A6C34878D82A}">
                    <a16:rowId xmlns:a16="http://schemas.microsoft.com/office/drawing/2014/main" xmlns="" val="2624815724"/>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infekcije,  AIDS</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konjuktivitis</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gridSpan="2">
                  <a:txBody>
                    <a:bodyPr/>
                    <a:lstStyle/>
                    <a:p>
                      <a:pPr>
                        <a:lnSpc>
                          <a:spcPct val="107000"/>
                        </a:lnSpc>
                        <a:spcAft>
                          <a:spcPts val="800"/>
                        </a:spcAft>
                      </a:pPr>
                      <a:r>
                        <a:rPr lang="hr-HR" sz="800">
                          <a:effectLst/>
                        </a:rPr>
                        <a:t>virusne nukleinske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hMerge="1">
                  <a:txBody>
                    <a:bodyPr/>
                    <a:lstStyle/>
                    <a:p>
                      <a:endParaRPr lang="hr-HR"/>
                    </a:p>
                  </a:txBody>
                  <a:tcPr/>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846060907"/>
                  </a:ext>
                </a:extLst>
              </a:tr>
              <a:tr h="224777">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infekcije</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a:effectLst/>
                        </a:rPr>
                        <a:t> </a:t>
                      </a:r>
                      <a:endParaRPr lang="hr-HR" sz="80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tc>
                  <a:txBody>
                    <a:bodyPr/>
                    <a:lstStyle/>
                    <a:p>
                      <a:pPr>
                        <a:lnSpc>
                          <a:spcPct val="107000"/>
                        </a:lnSpc>
                        <a:spcAft>
                          <a:spcPts val="800"/>
                        </a:spcAft>
                      </a:pPr>
                      <a:r>
                        <a:rPr lang="hr-HR" sz="800" dirty="0">
                          <a:effectLst/>
                        </a:rPr>
                        <a:t> </a:t>
                      </a:r>
                      <a:endParaRPr lang="hr-HR" sz="800" dirty="0">
                        <a:effectLst/>
                        <a:latin typeface="Calibri" panose="020F0502020204030204" pitchFamily="34" charset="0"/>
                        <a:ea typeface="Calibri" panose="020F0502020204030204" pitchFamily="34" charset="0"/>
                        <a:cs typeface="Times New Roman" panose="02020603050405020304" pitchFamily="18" charset="0"/>
                      </a:endParaRPr>
                    </a:p>
                  </a:txBody>
                  <a:tcPr marL="52220" marR="52220" marT="0" marB="0" anchor="b"/>
                </a:tc>
                <a:extLst>
                  <a:ext uri="{0D108BD9-81ED-4DB2-BD59-A6C34878D82A}">
                    <a16:rowId xmlns:a16="http://schemas.microsoft.com/office/drawing/2014/main" xmlns="" val="743008477"/>
                  </a:ext>
                </a:extLst>
              </a:tr>
            </a:tbl>
          </a:graphicData>
        </a:graphic>
      </p:graphicFrame>
      <p:sp>
        <p:nvSpPr>
          <p:cNvPr id="4" name="Text Placeholder 3">
            <a:extLst>
              <a:ext uri="{FF2B5EF4-FFF2-40B4-BE49-F238E27FC236}">
                <a16:creationId xmlns:a16="http://schemas.microsoft.com/office/drawing/2014/main" xmlns="" id="{EF446970-1340-4983-9059-1EA1E5D332A5}"/>
              </a:ext>
            </a:extLst>
          </p:cNvPr>
          <p:cNvSpPr>
            <a:spLocks noGrp="1"/>
          </p:cNvSpPr>
          <p:nvPr>
            <p:ph type="body" sz="half" idx="2"/>
          </p:nvPr>
        </p:nvSpPr>
        <p:spPr>
          <a:xfrm>
            <a:off x="194440" y="4419608"/>
            <a:ext cx="3401063" cy="2895599"/>
          </a:xfrm>
        </p:spPr>
        <p:txBody>
          <a:bodyPr>
            <a:normAutofit/>
          </a:bodyPr>
          <a:lstStyle/>
          <a:p>
            <a:r>
              <a:rPr lang="hr-HR" sz="2000" dirty="0">
                <a:solidFill>
                  <a:srgbClr val="FFFF00"/>
                </a:solidFill>
              </a:rPr>
              <a:t>Na ovoj tablici možemo vidjeti koliko mogu neugodne i teške popratne pojave uporabom nekih lijekova protiv virusa</a:t>
            </a:r>
          </a:p>
        </p:txBody>
      </p:sp>
      <p:sp>
        <p:nvSpPr>
          <p:cNvPr id="6" name="Rectangle 1">
            <a:extLst>
              <a:ext uri="{FF2B5EF4-FFF2-40B4-BE49-F238E27FC236}">
                <a16:creationId xmlns:a16="http://schemas.microsoft.com/office/drawing/2014/main" xmlns="" id="{9F3EF609-1FF2-4468-8C46-95A631995E70}"/>
              </a:ext>
            </a:extLst>
          </p:cNvPr>
          <p:cNvSpPr>
            <a:spLocks noChangeArrowheads="1"/>
          </p:cNvSpPr>
          <p:nvPr/>
        </p:nvSpPr>
        <p:spPr bwMode="auto">
          <a:xfrm>
            <a:off x="0" y="-23518"/>
            <a:ext cx="16917054" cy="6541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hr-HR"/>
          </a:p>
        </p:txBody>
      </p:sp>
    </p:spTree>
    <p:extLst>
      <p:ext uri="{BB962C8B-B14F-4D97-AF65-F5344CB8AC3E}">
        <p14:creationId xmlns:p14="http://schemas.microsoft.com/office/powerpoint/2010/main" val="163817630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595FC10-4230-4BC6-BB22-1DE7B8F38A58}"/>
              </a:ext>
            </a:extLst>
          </p:cNvPr>
          <p:cNvSpPr txBox="1"/>
          <p:nvPr/>
        </p:nvSpPr>
        <p:spPr>
          <a:xfrm>
            <a:off x="524204" y="524326"/>
            <a:ext cx="6093372" cy="5809347"/>
          </a:xfrm>
          <a:prstGeom prst="rect">
            <a:avLst/>
          </a:prstGeom>
          <a:noFill/>
        </p:spPr>
        <p:txBody>
          <a:bodyPr wrap="square">
            <a:spAutoFit/>
          </a:bodyPr>
          <a:lstStyle/>
          <a:p>
            <a:pPr>
              <a:lnSpc>
                <a:spcPct val="107000"/>
              </a:lnSpc>
              <a:spcAft>
                <a:spcPts val="800"/>
              </a:spcAft>
            </a:pPr>
            <a:r>
              <a:rPr lang="hr-HR" sz="2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Cijepljenje</a:t>
            </a:r>
            <a:endPar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Kada govorimo o borbi protiv virusa odnosno bolesti izazvanih virusom uglavnom govorimo o cijepljenju pa ćemo cijepljenje kao takvo posebno objasniti.</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Što je to cjepivo, zašto nam je potrebno, što bi se desilo da nema programa cijepljenja, kako je krenula polemika u javnosti i zašto je iznimno važno shvatiti ulogu cjepiva u današnjem zdravstvenom sistemu.</a:t>
            </a:r>
          </a:p>
        </p:txBody>
      </p:sp>
      <p:pic>
        <p:nvPicPr>
          <p:cNvPr id="5122" name="Picture 2" descr="Cijepljenje protiv gripe u ljekarnama: Interes velik, evo što trebate znati  - Poslovni dnevnik">
            <a:extLst>
              <a:ext uri="{FF2B5EF4-FFF2-40B4-BE49-F238E27FC236}">
                <a16:creationId xmlns:a16="http://schemas.microsoft.com/office/drawing/2014/main" xmlns="" id="{807BA484-4720-4FED-A40F-5F9CF986F04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42843" y="1497723"/>
            <a:ext cx="5571796" cy="34725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058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799989C-D05C-4B01-AFDE-991E00838A8B}"/>
              </a:ext>
            </a:extLst>
          </p:cNvPr>
          <p:cNvSpPr txBox="1"/>
          <p:nvPr/>
        </p:nvSpPr>
        <p:spPr>
          <a:xfrm>
            <a:off x="646386" y="643940"/>
            <a:ext cx="10657490" cy="5967916"/>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Što je uopće cijepljenje i kad se obavlja?</a:t>
            </a:r>
            <a:endPar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3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Prema definiciji </a:t>
            </a:r>
            <a:r>
              <a:rPr lang="hr-HR" sz="32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WHO</a:t>
            </a:r>
            <a:r>
              <a:rPr lang="hr-HR" sz="3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(Svjetske zdravstvene organizacije) cijepljenje je stvaranje imuniteta na umjetni način unošenjem tvari ( npr. mrtvih uzročnika bolesti ) kako bi naš imunološki sustav proizveo protutijela na određenog uzročnika bolesti. Cijepljenje se može obaviti prije izloženosti uzročniku (npr. cijepljenje djece protiv ospica) ili nakon izloženosti uzročniku (npr. cijepljenje protiv bjesnoće nakon ugriza bijesne ili na bjesnoću sumnjive životinje). Stvaranjem vlastite obrane postiže se ili potpuna odsutnost zaraze određenom bolesti ili, ako zaraza nastupi, tijek bolesti znatno je blaži i lakše se liječi.</a:t>
            </a:r>
          </a:p>
        </p:txBody>
      </p:sp>
    </p:spTree>
    <p:extLst>
      <p:ext uri="{BB962C8B-B14F-4D97-AF65-F5344CB8AC3E}">
        <p14:creationId xmlns:p14="http://schemas.microsoft.com/office/powerpoint/2010/main" val="169329483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83A056A-8917-495C-B151-A6694A5EDE77}"/>
              </a:ext>
            </a:extLst>
          </p:cNvPr>
          <p:cNvSpPr txBox="1"/>
          <p:nvPr/>
        </p:nvSpPr>
        <p:spPr>
          <a:xfrm>
            <a:off x="867103" y="1145254"/>
            <a:ext cx="10231821" cy="4914038"/>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Što bi se dogodilo da ne postoji zdravstveni program cijepljenja?</a:t>
            </a:r>
            <a:endPar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32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Kada ne bi postojao program cijepljenja svake godine bi na desetke tisuća djece ostalo nepokretno zbog dječje paralize, isto toliko bi imalo trajno oštećenje mozga zbog meningitisa, deseci tisuća novorođenčadi bi postalo mentalno retardirano zbog rubeole, hripavac bi ubio na tisuće male djece, a ospice bi dobilo najmanje 4 milijuna djece od kojih bi nekoliko tisuća umrlo. I to su znanstveno dokazane činjenice.</a:t>
            </a:r>
          </a:p>
        </p:txBody>
      </p:sp>
    </p:spTree>
    <p:extLst>
      <p:ext uri="{BB962C8B-B14F-4D97-AF65-F5344CB8AC3E}">
        <p14:creationId xmlns:p14="http://schemas.microsoft.com/office/powerpoint/2010/main" val="133624840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451CA6E-F673-4BA0-A706-DF51337439B4}"/>
              </a:ext>
            </a:extLst>
          </p:cNvPr>
          <p:cNvSpPr txBox="1"/>
          <p:nvPr/>
        </p:nvSpPr>
        <p:spPr>
          <a:xfrm>
            <a:off x="208893" y="357823"/>
            <a:ext cx="6093372" cy="6500177"/>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Liječnik koji je otkrio prvo cjepivo</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Otkriće cijepljenja možemo zahvaliti britanskom liječniku Edwardu Jenneru koji je daleke 1796. godine izvršio prvo cijepljenje protiv velikih boginja i time znatno ublažio simptome bolesti kao i njezin ishod. Zahvaljujući programu cijepljenja kojim je rukovodila WHO, službeno su 1979. u cijelome svijetu iskorijenjene velike boginje, bolest koja je u prošlosti uzrokovala smrt milijuna ljudi i za koju ni danas ne postoji lijek. Jedna od najgorih pandemija gripa u povijesti čovječanstva</a:t>
            </a:r>
            <a:b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b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Španjolska gripa, zbog nepostojanja cjepiva, ubila je 1918.-1919. godine 20 milijuna ljudi, što je znatno više nego što ih je poginulo tijekom Prvoga svjetskog rata.</a:t>
            </a:r>
          </a:p>
        </p:txBody>
      </p:sp>
      <p:pic>
        <p:nvPicPr>
          <p:cNvPr id="6146" name="Picture 2">
            <a:extLst>
              <a:ext uri="{FF2B5EF4-FFF2-40B4-BE49-F238E27FC236}">
                <a16:creationId xmlns:a16="http://schemas.microsoft.com/office/drawing/2014/main" xmlns="" id="{E51989A2-B462-48AF-ADBE-C9A40818E9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4440" y="357823"/>
            <a:ext cx="4875560" cy="6094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285948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251823D-5FA3-49E8-B6C7-8B9FBBF3783A}"/>
              </a:ext>
            </a:extLst>
          </p:cNvPr>
          <p:cNvSpPr txBox="1"/>
          <p:nvPr/>
        </p:nvSpPr>
        <p:spPr>
          <a:xfrm>
            <a:off x="515007" y="674528"/>
            <a:ext cx="11161986" cy="5640647"/>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Dali su svi virusi zločesti i kako bi bilo bez njih ?</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sz="20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Ako bi nestali svi virusi, svijet bi bio  drugačiji, a promjena ne bi nužno bila nabolje. Šta bi se točno dogodilo?</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Čini se kao da virusi postoje isključivo zato da bi izazivali zlo u društvu i donosili patnju ljudima.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Tokom prošlih stoljeća, odnesli su nebrojene živote, često ubijajući značajan dio svjetske populacije - od epidemije gripa 1918. godine, do pocrnjenih 200 milijuna ljudi koji su umrli od velikih boginja samo tijekom dvadesetog stoljeća.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Trenutna pandemija Kovida-19 samo je jedan u nizu ponavljajućih i beskrajnih smrtonosnih napada virusa.</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Ako bi imali priliku nekako učiniti da svi virusi nestanu, većina ljudi bi je vjerojatno  prihvatila, naročito sada.</a:t>
            </a:r>
          </a:p>
          <a:p>
            <a:pPr>
              <a:lnSpc>
                <a:spcPct val="107000"/>
              </a:lnSpc>
              <a:spcAft>
                <a:spcPts val="800"/>
              </a:spcAft>
            </a:pPr>
            <a:r>
              <a:rPr lang="hr-HR" sz="2000" b="1" u="sng"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Međutim, to bi bila kobna greška - čak smrtonosnija nego što bi ijedan virus mogao biti.</a:t>
            </a:r>
            <a:endParaRPr lang="hr-HR" sz="20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„Kada bi svi virusi odjednom nestali, svijet bi otprilike dan i po bio predivno mjesto, a onda bismo svi umrli - to je krajnji ishod", kaže Toni Goldberg, epidemiolog na Sveučilištu u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Medisonu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u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Viskonsinu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371509971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153005B-4C46-4B06-98C8-6CC93CB077CF}"/>
              </a:ext>
            </a:extLst>
          </p:cNvPr>
          <p:cNvSpPr txBox="1"/>
          <p:nvPr/>
        </p:nvSpPr>
        <p:spPr>
          <a:xfrm>
            <a:off x="662151" y="651545"/>
            <a:ext cx="10594427" cy="6230937"/>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Ključni za ekosisteme</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Poznato nam je da su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fagi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odnosno virusi koji napadaju bakterije, izuzetno značajni. Njihov naziv potiče od grčke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reči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fagein</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koja znači „proždirati", a oni zaista proždiru.</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„Oni predstavljaju glavne predatore u bakterijskom svijetu", kaže Goldberg. „Bez njih bismo bili u velikom problemu."</a:t>
            </a:r>
          </a:p>
          <a:p>
            <a:pPr>
              <a:lnSpc>
                <a:spcPct val="107000"/>
              </a:lnSpc>
              <a:spcAft>
                <a:spcPts val="800"/>
              </a:spcAft>
            </a:pP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Fagi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su glavni regulator bakterijske populacije u oceanima, a vjerojatno i u svim drugim ekosistemima na zemlji.</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Kada bi virusi iznenada nestali, neke grupe bakterija bi se vjerojatno namnožile u ogromnom broju, dok bi druge bile nadjačane i potpuno bi prestale rasti.</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To bi bilo naročito problematično u oceanima, u kojima je više od 90% živog svijeta mikrobno, po težini.</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Ti mikrobi stvaraju otprilike polovinu kisika na zemlji, što su omogućili virusi.</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53676744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49B3462-1172-4C52-B125-693FB478C752}"/>
              </a:ext>
            </a:extLst>
          </p:cNvPr>
          <p:cNvSpPr txBox="1"/>
          <p:nvPr/>
        </p:nvSpPr>
        <p:spPr>
          <a:xfrm>
            <a:off x="822434" y="171313"/>
            <a:ext cx="10547131" cy="6581225"/>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Pružaju zaštitu ljudima</a:t>
            </a:r>
            <a:endParaRPr lang="hr-HR" sz="28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Infekcija određenim benignim virusima može pomoći čak i ljudima da se zaštite od nekih patogena.</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GB virus-C (hepatitis G), čest virus kod ljudi, koji se prenosi putem krvi i predstavlja nepatogenog dalekog srodnika virusa Zapadnog Nila i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denga</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groznice, povezan je sa usporenom progresijom ka SIDA-i kod ljudi koji su HIV-pozitivni.</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Naučnici su također utvrdili da GB virus-C smanjuje vjerojatnoću smrtnog ishoda kod ljudi zaraženih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ebolom</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Osim toga, herpes čini miševe manje podložnim određenim bakterijskim infekcijama, uključujući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buboničnu</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kugu i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listeriju</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(bakteriju koja izaziva čestu vrstu trovanja hranom).</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 bi bilo etički da se na ljudima ponovi isti eksperiment kao na miševima, tako što bi bili zaraženi herpes virusom,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buboničnom</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kugom i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listerijom</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ali autori ove studije pretpostavljaju da se rezultati do kojih su došli sa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glodavcim</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vjerojatno odnose i na ljude.</a:t>
            </a:r>
          </a:p>
        </p:txBody>
      </p:sp>
    </p:spTree>
    <p:extLst>
      <p:ext uri="{BB962C8B-B14F-4D97-AF65-F5344CB8AC3E}">
        <p14:creationId xmlns:p14="http://schemas.microsoft.com/office/powerpoint/2010/main" val="55759198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4ECB2D7-2365-45C4-9655-2FAC4B6D1B9A}"/>
              </a:ext>
            </a:extLst>
          </p:cNvPr>
          <p:cNvSpPr txBox="1"/>
          <p:nvPr/>
        </p:nvSpPr>
        <p:spPr>
          <a:xfrm>
            <a:off x="1008994" y="2240501"/>
            <a:ext cx="9916509" cy="2376997"/>
          </a:xfrm>
          <a:prstGeom prst="rect">
            <a:avLst/>
          </a:prstGeom>
          <a:noFill/>
        </p:spPr>
        <p:txBody>
          <a:bodyPr wrap="square">
            <a:spAutoFit/>
          </a:bodyPr>
          <a:lstStyle/>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Bez virusa, mi i mnoge druge vrste bismo možda bili podložniji drugim bolestima. Virusi su također među terapijskim agensima koji najviše obećavaju u liječenju određenih oboljenja. Još je mnogo drugih dobrobiti virusa podrobnije je prikazano u samom radu ali nama je bitnija zaštita od virusa koji donose bolest.</a:t>
            </a:r>
          </a:p>
        </p:txBody>
      </p:sp>
    </p:spTree>
    <p:extLst>
      <p:ext uri="{BB962C8B-B14F-4D97-AF65-F5344CB8AC3E}">
        <p14:creationId xmlns:p14="http://schemas.microsoft.com/office/powerpoint/2010/main" val="32677202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81F982-4F92-4798-B23D-8C775B2F6FD0}"/>
              </a:ext>
            </a:extLst>
          </p:cNvPr>
          <p:cNvSpPr txBox="1"/>
          <p:nvPr/>
        </p:nvSpPr>
        <p:spPr>
          <a:xfrm>
            <a:off x="554421" y="713052"/>
            <a:ext cx="11083158" cy="4861267"/>
          </a:xfrm>
          <a:prstGeom prst="rect">
            <a:avLst/>
          </a:prstGeom>
          <a:noFill/>
        </p:spPr>
        <p:txBody>
          <a:bodyPr wrap="square">
            <a:spAutoFit/>
          </a:bodyPr>
          <a:lstStyle/>
          <a:p>
            <a:pPr>
              <a:lnSpc>
                <a:spcPct val="107000"/>
              </a:lnSpc>
              <a:spcAft>
                <a:spcPts val="800"/>
              </a:spcAft>
            </a:pPr>
            <a:r>
              <a:rPr lang="hr-HR" sz="32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Zaključak </a:t>
            </a:r>
            <a:endParaRPr lang="hr-HR" sz="32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 učinkovitu borbu protiv virusa odnosno bolesti uzrokovanih virusima potrebno je :</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Pravilnom prehranom i aktivnostima održavati tijelo i um zdravima jer tada je tijelo spremnije samo se suprotstaviti virusima</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Održavati osobnu higijenu kako bi spriječili unos odnosno ulaz virusa u tijelo što je ipak najučinkovitije</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Cijepiti se kada je to potrebno jer time pomažemo tijelu steći imunitet ukoliko virus ipak uđe.</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hr-HR" sz="24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Pridržavati se epidemioloških mjera kada je to potrebno i time učinkovito uništavati viruse dok još nisu u tijelu i sprječavati da u tijelo uđu.</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29716516"/>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F267A00-C699-4C1C-AE9D-5E91767ADC09}"/>
              </a:ext>
            </a:extLst>
          </p:cNvPr>
          <p:cNvSpPr txBox="1"/>
          <p:nvPr/>
        </p:nvSpPr>
        <p:spPr>
          <a:xfrm>
            <a:off x="664780" y="610183"/>
            <a:ext cx="10452538" cy="5637634"/>
          </a:xfrm>
          <a:prstGeom prst="rect">
            <a:avLst/>
          </a:prstGeom>
          <a:noFill/>
        </p:spPr>
        <p:txBody>
          <a:bodyPr wrap="square">
            <a:spAutoFit/>
          </a:bodyPr>
          <a:lstStyle/>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2400" dirty="0">
                <a:solidFill>
                  <a:srgbClr val="00B0F0"/>
                </a:solidFill>
                <a:latin typeface="Calibri" panose="020F0502020204030204" pitchFamily="34" charset="0"/>
                <a:ea typeface="Calibri" panose="020F0502020204030204" pitchFamily="34" charset="0"/>
                <a:cs typeface="Times New Roman" panose="02020603050405020304" pitchFamily="18" charset="0"/>
              </a:rPr>
              <a:t>H</a:t>
            </a: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rvatska enciklopedija:</a:t>
            </a:r>
          </a:p>
          <a:p>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virusi</a:t>
            </a: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(lat. </a:t>
            </a:r>
            <a:r>
              <a:rPr lang="hr-HR" sz="2400" i="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virus:</a:t>
            </a:r>
            <a:r>
              <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 otrov</a:t>
            </a: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uzročnici zaraznih bolesti u ljudi, životinja i biljaka (→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xmlns="" val="tx"/>
                    </a:ext>
                  </a:extLst>
                </a:hlinkClick>
              </a:rPr>
              <a:t>bolest</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u="none" strike="noStrike"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xmlns="" val="tx"/>
                    </a:ext>
                  </a:extLst>
                </a:hlinkClick>
              </a:rPr>
              <a:t>virusne bolesti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nalaze se i u svim ostalim tipovima organizama (virusi koji napadaju bakterije nazivaju se → </a:t>
            </a:r>
            <a:r>
              <a:rPr lang="hr-HR" sz="2000" u="none" strike="noStrike"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xmlns="" val="tx"/>
                    </a:ext>
                  </a:extLst>
                </a:hlinkClick>
              </a:rPr>
              <a:t>bakteriofagi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Veličina im je između 20 i 300 nm, pa se ne vide svjetlosnim mikroskopom, nego isključivo elektronskim mikroskopom. Za razliku od organizama (uključujući mikroorganizme), nemaju staničnu građu, nego su njihove čestice kompleksi makromolekula. Uz nukleinsku kiselinu (DNA ili RNA), koja čini njihov genetski materijal, redovito sadrže i proteinski omotač ili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kapsidu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kapsida</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nukleinska kiselina tvore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nukleokapsidu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Neki virusi imaju 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vanj</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ovojnicu, koja potječe od membrane stanice u kojoj je virus nastao, a s njezine površine strše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glikoproteinski</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izdanci. Virusi se jako razlikuju veličinom, oblikom i građom svojih čestica. Razvrstani su u porodice, rodove i vrste (tipove), a njihova se suvremena klasifikacija ponajprije temelji na filogenetskoj srodnosti određenoj metodama molekularne biologije. Virusi su stanični paraziti, pa se mogu umnožavati samo unutar žive stanice (ne i na umjetnoj hranjivoj podlozi, kao npr. većina bakterija); laboratorijski se uzgajaju u pokusnim životinjama, u oplođenim kokošjim jajima ili u staničnoj kulturi ljudskog ili životinjskoga podrijetla. Genetski program zapisan u virusnom genomu koristi materijalne i energetske resurse stanice, u kojoj nastaje veći ili manji broj novih virusnih čestica; one nakon oslobađanja iz stanice mogu započeti adsorpciju na nove stanice domaćina</a:t>
            </a:r>
            <a:endParaRPr lang="hr-HR" dirty="0">
              <a:solidFill>
                <a:srgbClr val="FFFF00"/>
              </a:solidFill>
            </a:endParaRPr>
          </a:p>
        </p:txBody>
      </p:sp>
    </p:spTree>
    <p:extLst>
      <p:ext uri="{BB962C8B-B14F-4D97-AF65-F5344CB8AC3E}">
        <p14:creationId xmlns:p14="http://schemas.microsoft.com/office/powerpoint/2010/main" val="346704693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2DE514F-0EE2-4EB7-96DA-BA9703F81692}"/>
              </a:ext>
            </a:extLst>
          </p:cNvPr>
          <p:cNvSpPr>
            <a:spLocks noGrp="1"/>
          </p:cNvSpPr>
          <p:nvPr>
            <p:ph type="title"/>
          </p:nvPr>
        </p:nvSpPr>
        <p:spPr>
          <a:xfrm>
            <a:off x="4134636" y="1658008"/>
            <a:ext cx="8825660" cy="1653180"/>
          </a:xfrm>
        </p:spPr>
        <p:txBody>
          <a:bodyPr/>
          <a:lstStyle/>
          <a:p>
            <a:r>
              <a:rPr lang="hr-HR" sz="5400" dirty="0">
                <a:solidFill>
                  <a:srgbClr val="FF0000"/>
                </a:solidFill>
              </a:rPr>
              <a:t>H V A L A</a:t>
            </a:r>
          </a:p>
        </p:txBody>
      </p:sp>
      <p:sp>
        <p:nvSpPr>
          <p:cNvPr id="3" name="Text Placeholder 2">
            <a:extLst>
              <a:ext uri="{FF2B5EF4-FFF2-40B4-BE49-F238E27FC236}">
                <a16:creationId xmlns:a16="http://schemas.microsoft.com/office/drawing/2014/main" xmlns="" id="{74349516-B800-4C78-B404-15A67C9E58EE}"/>
              </a:ext>
            </a:extLst>
          </p:cNvPr>
          <p:cNvSpPr>
            <a:spLocks noGrp="1"/>
          </p:cNvSpPr>
          <p:nvPr>
            <p:ph type="body" idx="1"/>
          </p:nvPr>
        </p:nvSpPr>
        <p:spPr>
          <a:xfrm>
            <a:off x="2510788" y="5234581"/>
            <a:ext cx="8825659" cy="860400"/>
          </a:xfrm>
        </p:spPr>
        <p:txBody>
          <a:bodyPr>
            <a:normAutofit fontScale="92500"/>
          </a:bodyPr>
          <a:lstStyle/>
          <a:p>
            <a:r>
              <a:rPr lang="hr-HR" dirty="0"/>
              <a:t>                                                                                                   Anita Šantić</a:t>
            </a:r>
          </a:p>
          <a:p>
            <a:r>
              <a:rPr lang="hr-HR" dirty="0"/>
              <a:t>                                                                                             Medicinska sestra</a:t>
            </a:r>
          </a:p>
        </p:txBody>
      </p:sp>
    </p:spTree>
    <p:extLst>
      <p:ext uri="{BB962C8B-B14F-4D97-AF65-F5344CB8AC3E}">
        <p14:creationId xmlns:p14="http://schemas.microsoft.com/office/powerpoint/2010/main" val="139577976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7B874A3-74DC-46EB-A8D0-81173E4F5D95}"/>
              </a:ext>
            </a:extLst>
          </p:cNvPr>
          <p:cNvSpPr txBox="1"/>
          <p:nvPr/>
        </p:nvSpPr>
        <p:spPr>
          <a:xfrm>
            <a:off x="618796" y="798327"/>
            <a:ext cx="6093372" cy="5025094"/>
          </a:xfrm>
          <a:prstGeom prst="rect">
            <a:avLst/>
          </a:prstGeom>
          <a:noFill/>
        </p:spPr>
        <p:txBody>
          <a:bodyPr wrap="square">
            <a:spAutoFit/>
          </a:bodyPr>
          <a:lstStyle/>
          <a:p>
            <a:pPr>
              <a:lnSpc>
                <a:spcPct val="107000"/>
              </a:lnSpc>
              <a:spcAft>
                <a:spcPts val="800"/>
              </a:spcAft>
            </a:pPr>
            <a:r>
              <a:rPr lang="hr-HR" sz="2800" dirty="0">
                <a:solidFill>
                  <a:srgbClr val="00B0F0"/>
                </a:solidFill>
                <a:latin typeface="Calibri" panose="020F0502020204030204" pitchFamily="34" charset="0"/>
                <a:ea typeface="Calibri" panose="020F0502020204030204" pitchFamily="34" charset="0"/>
                <a:cs typeface="Times New Roman" panose="02020603050405020304" pitchFamily="18" charset="0"/>
              </a:rPr>
              <a:t>Koliko je smrtonosan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Kada se pojavila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tkzv</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Španjolska Gripa 1918 godine netom po završetku prvog svjetskog rata. I dok je čovjek kao dominantno živo biće sa svim svojim znanjima i sposobnostima težak prosječno 80 kg, visok 1.70 m, kompliciranog i složenog organskog sustav međusobno uništio odnosno ubio 8.538 315 ljudi u pet godina, jedan sićušni stvor nevidljiv bez  najnaprednijih optičkih uređaja izuzetno jednostavnog sastava za otprilike godinu dana ubio oko 20 milijuna ljudi ??????</a:t>
            </a: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Kakvo je to biće koje može odjednom zatvoriti ljude bolje od bilo kakve diktature, zatomiti društveni, kulturni, sportski život? Uništiti privredu bez ijedne razorne bombe ?</a:t>
            </a:r>
          </a:p>
        </p:txBody>
      </p:sp>
      <p:pic>
        <p:nvPicPr>
          <p:cNvPr id="1026" name="Picture 2" descr="Šta su virusi, kako su nastali i šta čine ljudskom organizmu?">
            <a:extLst>
              <a:ext uri="{FF2B5EF4-FFF2-40B4-BE49-F238E27FC236}">
                <a16:creationId xmlns:a16="http://schemas.microsoft.com/office/drawing/2014/main" xmlns="" id="{171AEF21-B3FC-490D-B121-1C43F206AD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6451" y="555242"/>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apravljena najdetaljnija slika ključnog dela virusa hepatitisa C -  National Geographic Srbija">
            <a:extLst>
              <a:ext uri="{FF2B5EF4-FFF2-40B4-BE49-F238E27FC236}">
                <a16:creationId xmlns:a16="http://schemas.microsoft.com/office/drawing/2014/main" xmlns="" id="{4DD550F4-1288-457F-9609-68FF654E772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2650" y="2505075"/>
            <a:ext cx="2466975" cy="184785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Mrežni udžbenik iz Genetike, prof. dr. sc. Mirjana Pavlica">
            <a:extLst>
              <a:ext uri="{FF2B5EF4-FFF2-40B4-BE49-F238E27FC236}">
                <a16:creationId xmlns:a16="http://schemas.microsoft.com/office/drawing/2014/main" xmlns="" id="{4FDD516D-4944-4462-9832-A9138227E63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2650" y="4854958"/>
            <a:ext cx="3162300" cy="1447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503945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710E5E8-7994-49F4-8137-AB6A5A922AF0}"/>
              </a:ext>
            </a:extLst>
          </p:cNvPr>
          <p:cNvSpPr txBox="1"/>
          <p:nvPr/>
        </p:nvSpPr>
        <p:spPr>
          <a:xfrm>
            <a:off x="583323" y="1495045"/>
            <a:ext cx="7015655" cy="3248390"/>
          </a:xfrm>
          <a:prstGeom prst="rect">
            <a:avLst/>
          </a:prstGeom>
          <a:noFill/>
        </p:spPr>
        <p:txBody>
          <a:bodyPr wrap="square">
            <a:spAutoFit/>
          </a:bodyPr>
          <a:lstStyle/>
          <a:p>
            <a:pPr>
              <a:lnSpc>
                <a:spcPct val="107000"/>
              </a:lnSpc>
              <a:spcAft>
                <a:spcPts val="800"/>
              </a:spcAft>
            </a:pPr>
            <a:r>
              <a:rPr lang="hr-HR" sz="2800" b="1"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Širenje virusa</a:t>
            </a:r>
            <a:endPar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800" dirty="0">
                <a:solidFill>
                  <a:srgbClr val="FFFF00"/>
                </a:solidFill>
                <a:latin typeface="Calibri" panose="020F0502020204030204" pitchFamily="34" charset="0"/>
                <a:ea typeface="Calibri" panose="020F0502020204030204" pitchFamily="34" charset="0"/>
                <a:cs typeface="Times New Roman" panose="02020603050405020304" pitchFamily="18" charset="0"/>
              </a:rPr>
              <a:t>P</a:t>
            </a: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ostoje tri osnovna načina prijenosa bolesti :</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Neposrednim kontaktom sa bolesnikom</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Putem predmeta sa kojima je bolesnik bio u kontaktu</a:t>
            </a:r>
          </a:p>
          <a:p>
            <a:pPr>
              <a:lnSpc>
                <a:spcPct val="107000"/>
              </a:lnSpc>
              <a:spcAft>
                <a:spcPts val="800"/>
              </a:spcAft>
            </a:pPr>
            <a:r>
              <a:rPr lang="hr-HR" sz="2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Zaraza na daljinu (zrakom ili putem insekata)</a:t>
            </a:r>
          </a:p>
        </p:txBody>
      </p:sp>
      <p:pic>
        <p:nvPicPr>
          <p:cNvPr id="2050" name="Picture 2" descr="Galerija: Ljudi koriste rukovanje kako bi se pomirisali str. 1 | Večernji.hr">
            <a:extLst>
              <a:ext uri="{FF2B5EF4-FFF2-40B4-BE49-F238E27FC236}">
                <a16:creationId xmlns:a16="http://schemas.microsoft.com/office/drawing/2014/main" xmlns="" id="{D0B33DBA-D594-401C-ADA2-CCCB7434A1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0215" y="0"/>
            <a:ext cx="2619375" cy="1743075"/>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Što ne raditi u Mongoliji">
            <a:extLst>
              <a:ext uri="{FF2B5EF4-FFF2-40B4-BE49-F238E27FC236}">
                <a16:creationId xmlns:a16="http://schemas.microsoft.com/office/drawing/2014/main" xmlns="" id="{9FD42804-893A-4EED-B8F1-E57FDEE245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8978" y="1743075"/>
            <a:ext cx="2638425" cy="1733550"/>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ripavac | Zarazne bolesti | Moje zdravlje">
            <a:extLst>
              <a:ext uri="{FF2B5EF4-FFF2-40B4-BE49-F238E27FC236}">
                <a16:creationId xmlns:a16="http://schemas.microsoft.com/office/drawing/2014/main" xmlns="" id="{619F13E4-0F77-4CEE-91F1-D761D5D9654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918190" y="3486150"/>
            <a:ext cx="2971800" cy="1533525"/>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Muha proizvodi bolest i lijek">
            <a:extLst>
              <a:ext uri="{FF2B5EF4-FFF2-40B4-BE49-F238E27FC236}">
                <a16:creationId xmlns:a16="http://schemas.microsoft.com/office/drawing/2014/main" xmlns="" id="{CC42D174-ECB7-48B6-B7B2-5CF7F7A0775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5490" y="4991465"/>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8298513"/>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79B92C2-808E-4B22-AD59-871129208DFE}"/>
              </a:ext>
            </a:extLst>
          </p:cNvPr>
          <p:cNvSpPr txBox="1"/>
          <p:nvPr/>
        </p:nvSpPr>
        <p:spPr>
          <a:xfrm>
            <a:off x="220717" y="403634"/>
            <a:ext cx="6826469" cy="5651675"/>
          </a:xfrm>
          <a:prstGeom prst="rect">
            <a:avLst/>
          </a:prstGeom>
          <a:noFill/>
        </p:spPr>
        <p:txBody>
          <a:bodyPr wrap="square">
            <a:spAutoFit/>
          </a:bodyPr>
          <a:lstStyle/>
          <a:p>
            <a:pPr>
              <a:lnSpc>
                <a:spcPct val="107000"/>
              </a:lnSpc>
              <a:spcAft>
                <a:spcPts val="800"/>
              </a:spcAft>
            </a:pPr>
            <a:r>
              <a:rPr lang="hr-HR" sz="28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Kako izgleda napad virusa gripe</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Gripa je prije svega respiratorna bolest (grkljana, nosa, dušnika, pluća)  te napada upravo te organe. Virus u ovojnici ima enzim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neurominidazu</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Sluznice nosa, dušnika i bronhija prekrivene su zaštitnom sluzi, a tu sluz čine gusto isprepletene niti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mukoproteinskih</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molekula. I kada virus dođe do sluzi on se na njoj ne zaustavlja kao drugi mikrobi nego ju razgrađuje spomenutim enzimom. Zatim dođe do stanica sluzi i u njima se naseli jer se tako može razmnožavati. Na stanicama nastaju ranice a gdje je rana tu je i infekcija te kroz njih ulazi bakterija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Pfeiferov</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r>
              <a:rPr lang="hr-HR" sz="20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bacilus</a:t>
            </a:r>
            <a:r>
              <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koji je kriv za tolike mrtve.</a:t>
            </a:r>
          </a:p>
          <a:p>
            <a:pPr>
              <a:lnSpc>
                <a:spcPct val="107000"/>
              </a:lnSpc>
              <a:spcAft>
                <a:spcPts val="800"/>
              </a:spcAft>
            </a:pPr>
            <a:endPar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r>
              <a:rPr lang="hr-HR" sz="2400" b="1" dirty="0">
                <a:effectLst/>
                <a:latin typeface="Calibri" panose="020F0502020204030204" pitchFamily="34" charset="0"/>
                <a:ea typeface="Calibri" panose="020F0502020204030204" pitchFamily="34" charset="0"/>
                <a:cs typeface="Times New Roman" panose="02020603050405020304" pitchFamily="18" charset="0"/>
              </a:rPr>
              <a:t>Gotovo vojnički, prvo pošalješ inženjerce, specijalce ili topništvom uništiš zapreke. Napraviš mostobran i kroz njega uvedeš glavne invazijske  snage.</a:t>
            </a:r>
            <a:endParaRPr lang="hr-HR"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098" name="Picture 2" descr="Nos - više od funkcije disanja | vasezdravlje.com">
            <a:extLst>
              <a:ext uri="{FF2B5EF4-FFF2-40B4-BE49-F238E27FC236}">
                <a16:creationId xmlns:a16="http://schemas.microsoft.com/office/drawing/2014/main" xmlns="" id="{13FD8EFD-1716-414F-9948-2F4181CD510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922501" y="172736"/>
            <a:ext cx="3856090" cy="282583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RAK HIPOFARINGSA /donjeg dijela ždrijela/ – Novosti Tumori">
            <a:extLst>
              <a:ext uri="{FF2B5EF4-FFF2-40B4-BE49-F238E27FC236}">
                <a16:creationId xmlns:a16="http://schemas.microsoft.com/office/drawing/2014/main" xmlns="" id="{847BBD78-4BF9-4077-BAEB-24C996A917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20444" y="3229471"/>
            <a:ext cx="3460203" cy="33242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685382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0AED968-815E-4685-B01F-8CB96CE1B9D6}"/>
              </a:ext>
            </a:extLst>
          </p:cNvPr>
          <p:cNvSpPr txBox="1"/>
          <p:nvPr/>
        </p:nvSpPr>
        <p:spPr>
          <a:xfrm>
            <a:off x="177362" y="88189"/>
            <a:ext cx="6093372" cy="7046673"/>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Otkrivanje virusa</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b="1" dirty="0">
                <a:effectLst/>
                <a:latin typeface="Calibri" panose="020F0502020204030204" pitchFamily="34" charset="0"/>
                <a:ea typeface="Calibri" panose="020F0502020204030204" pitchFamily="34" charset="0"/>
                <a:cs typeface="Times New Roman" panose="02020603050405020304" pitchFamily="18" charset="0"/>
              </a:rPr>
              <a:t>Teško se boriti protiv nekoga koga ne vidiš i ne poznaješ . </a:t>
            </a:r>
            <a:endParaRPr lang="hr-HR"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Martinus</a:t>
            </a:r>
            <a:r>
              <a:rPr lang="hr-HR"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a:t>
            </a:r>
            <a:r>
              <a:rPr lang="hr-HR"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Willem</a:t>
            </a:r>
            <a:r>
              <a:rPr lang="hr-HR"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a:t>
            </a:r>
            <a:r>
              <a:rPr lang="hr-HR"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Beijerinck</a:t>
            </a:r>
            <a:r>
              <a:rPr lang="hr-HR"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( 1851 –  1931)</a:t>
            </a:r>
            <a:r>
              <a:rPr lang="hr-HR"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 </a:t>
            </a:r>
            <a:r>
              <a:rPr lang="hr-HR" sz="1400"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U filtratima je nešto živo a ipak nije živo. To nisu bakterije jer ne rastu na hranjivoj podlozi, a nisu ni bakterijski toksini jer se ne mogu razmnožavati (zarazna živa tekućina) ili </a:t>
            </a:r>
            <a:r>
              <a:rPr lang="hr-HR" sz="1400" dirty="0" err="1">
                <a:solidFill>
                  <a:srgbClr val="FFFF00"/>
                </a:solidFill>
                <a:effectLst/>
                <a:latin typeface="Arial" panose="020B0604020202020204" pitchFamily="34" charset="0"/>
                <a:ea typeface="Calibri" panose="020F0502020204030204" pitchFamily="34" charset="0"/>
                <a:cs typeface="Times New Roman" panose="02020603050405020304" pitchFamily="18" charset="0"/>
              </a:rPr>
              <a:t>filtrabilni</a:t>
            </a:r>
            <a:r>
              <a:rPr lang="hr-HR" sz="1400"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 virus dakle otrov koji prolazi kroz filter.</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400"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 </a:t>
            </a:r>
            <a:endPar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0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Antony Van </a:t>
            </a:r>
            <a:r>
              <a:rPr lang="hr-HR" sz="2000"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Leeuwenhoek</a:t>
            </a:r>
            <a:r>
              <a:rPr lang="hr-HR" sz="2000"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(1632-1723</a:t>
            </a:r>
            <a:r>
              <a:rPr lang="hr-HR" sz="20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hr-HR" sz="1600" dirty="0">
                <a:solidFill>
                  <a:srgbClr val="FFFF00"/>
                </a:solidFill>
                <a:effectLst/>
                <a:latin typeface="Arial" panose="020B0604020202020204" pitchFamily="34" charset="0"/>
                <a:ea typeface="Calibri" panose="020F0502020204030204" pitchFamily="34" charset="0"/>
                <a:cs typeface="Times New Roman" panose="02020603050405020304" pitchFamily="18" charset="0"/>
              </a:rPr>
              <a:t>izumitelj je prvog vrlo primitivnog mikroskopa, zanimljivo on nije bio znanstvenik školovanjem, nego naučnik u trgovini odjeće a do otkrića došao slučajno. No njegovo otkriće ga je toliko zainteresiralo da je počeo čitati stručnu  literaturu, okrenuo se znanosti. </a:t>
            </a:r>
            <a:endParaRPr lang="hr-HR" sz="20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Bio je prvi čovjek koji je promatrao jednostanične organizma , mišićno tkivo, bakterije , spermije i protok krvi u kapilarama. Naravno da je kao i gotovo svaki znanstvenik imao problema u dokazivanju svojih otkrića te je svojevremeno dovedeno u pitanje i njegovo zdravlje (mentalno).</a:t>
            </a:r>
          </a:p>
          <a:p>
            <a:pPr>
              <a:lnSpc>
                <a:spcPct val="107000"/>
              </a:lnSpc>
              <a:spcAft>
                <a:spcPts val="800"/>
              </a:spcAft>
            </a:pP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hr-HR" b="1" dirty="0" err="1">
                <a:solidFill>
                  <a:srgbClr val="00B050"/>
                </a:solidFill>
                <a:effectLst/>
                <a:latin typeface="Arial" panose="020B0604020202020204" pitchFamily="34" charset="0"/>
                <a:ea typeface="Calibri" panose="020F0502020204030204" pitchFamily="34" charset="0"/>
                <a:cs typeface="Times New Roman" panose="02020603050405020304" pitchFamily="18" charset="0"/>
              </a:rPr>
              <a:t>Wendell</a:t>
            </a:r>
            <a:r>
              <a:rPr lang="hr-HR" b="1" dirty="0">
                <a:solidFill>
                  <a:srgbClr val="00B050"/>
                </a:solidFill>
                <a:effectLst/>
                <a:latin typeface="Arial" panose="020B0604020202020204" pitchFamily="34" charset="0"/>
                <a:ea typeface="Calibri" panose="020F0502020204030204" pitchFamily="34" charset="0"/>
                <a:cs typeface="Times New Roman" panose="02020603050405020304" pitchFamily="18" charset="0"/>
              </a:rPr>
              <a:t> Meredith Stanley</a:t>
            </a:r>
            <a:r>
              <a:rPr lang="hr-HR" sz="2000" b="1"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  </a:t>
            </a:r>
            <a:r>
              <a:rPr lang="hr-HR" dirty="0">
                <a:solidFill>
                  <a:srgbClr val="00B050"/>
                </a:solidFill>
                <a:effectLst/>
                <a:latin typeface="Calibri" panose="020F0502020204030204" pitchFamily="34" charset="0"/>
                <a:ea typeface="Calibri" panose="020F0502020204030204" pitchFamily="34" charset="0"/>
                <a:cs typeface="Times New Roman" panose="02020603050405020304" pitchFamily="18" charset="0"/>
              </a:rPr>
              <a:t>(1904 – 1971) </a:t>
            </a:r>
            <a:r>
              <a:rPr lang="hr-HR"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Prvi izolirani, viđeni virusi, u obliku kristala. Virus je bjelančevina.</a:t>
            </a:r>
          </a:p>
          <a:p>
            <a:pPr>
              <a:lnSpc>
                <a:spcPct val="107000"/>
              </a:lnSpc>
              <a:spcAft>
                <a:spcPts val="800"/>
              </a:spcAft>
            </a:pPr>
            <a:r>
              <a:rPr lang="hr-HR" sz="11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3074" name="Picture 2" descr="Martinus Beijerinck - Wikipedia">
            <a:extLst>
              <a:ext uri="{FF2B5EF4-FFF2-40B4-BE49-F238E27FC236}">
                <a16:creationId xmlns:a16="http://schemas.microsoft.com/office/drawing/2014/main" xmlns="" id="{CF08D7E8-7BC8-43D3-B400-5117EC76EA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79058" y="231064"/>
            <a:ext cx="1838325" cy="2486025"/>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How Antoni van Leeuwenhoek discovered bacteria in the 1670s - Vox">
            <a:extLst>
              <a:ext uri="{FF2B5EF4-FFF2-40B4-BE49-F238E27FC236}">
                <a16:creationId xmlns:a16="http://schemas.microsoft.com/office/drawing/2014/main" xmlns="" id="{A983A950-6EBC-4517-813D-739881F080C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7383" y="1689025"/>
            <a:ext cx="2857500" cy="1600200"/>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Molecular Expressions Microscopy Primer: Museum of Microscopy - The  Leeuwenhoek Microscope">
            <a:extLst>
              <a:ext uri="{FF2B5EF4-FFF2-40B4-BE49-F238E27FC236}">
                <a16:creationId xmlns:a16="http://schemas.microsoft.com/office/drawing/2014/main" xmlns="" id="{F6344D98-B4FD-45F0-85FB-F274D466189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2736139"/>
            <a:ext cx="2924175" cy="1562100"/>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a:extLst>
              <a:ext uri="{FF2B5EF4-FFF2-40B4-BE49-F238E27FC236}">
                <a16:creationId xmlns:a16="http://schemas.microsoft.com/office/drawing/2014/main" xmlns="" id="{885B9C64-4CFA-4C45-8220-A7E1E6C9671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06570" y="3687837"/>
            <a:ext cx="2095500" cy="2962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813968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4D8FCAF-C12D-4DBF-9E78-199E8AE1A307}"/>
              </a:ext>
            </a:extLst>
          </p:cNvPr>
          <p:cNvSpPr txBox="1"/>
          <p:nvPr/>
        </p:nvSpPr>
        <p:spPr>
          <a:xfrm>
            <a:off x="1261241" y="992326"/>
            <a:ext cx="9995338" cy="5425396"/>
          </a:xfrm>
          <a:prstGeom prst="rect">
            <a:avLst/>
          </a:prstGeom>
          <a:noFill/>
        </p:spPr>
        <p:txBody>
          <a:bodyPr wrap="square">
            <a:spAutoFit/>
          </a:bodyPr>
          <a:lstStyle/>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Dakle malo smo odnosno skraćeno opisali otkrivanje virusa kroz povijest sada ćemo opisati nekoliko svojstava koja ga čine toliko opasnim da može izazvati razaranja kroz ljudsku povijest pa do danas.</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Specifične osobine virusa :</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Posjeduju jednu ili više molekula DNK ili RNK u pravilu ali ne i nužno prekrivenih omotačem koji se sastoji od proteina jednog ili više njih.</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Imaju sposobnost da te nukleinske kiselina prenesu iz jedne stanice domaćina u drugu.</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Može izravno upotrijebiti enzimski sustav stanice za svoje umnožavanje</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Nema sposobnost binarnog cijepanja kao bakterije i drugi organizmi</a:t>
            </a:r>
          </a:p>
          <a:p>
            <a:pPr marL="342900" lvl="0" indent="-342900">
              <a:lnSpc>
                <a:spcPct val="107000"/>
              </a:lnSpc>
              <a:spcAft>
                <a:spcPts val="800"/>
              </a:spcAft>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Nedostaje mu bilo koji ciklus energijskog metabolizma, što nalikuje na one drugih oblika života.</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85871510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BC0931-F2F7-41E2-AF6F-CD92257B7938}"/>
              </a:ext>
            </a:extLst>
          </p:cNvPr>
          <p:cNvSpPr txBox="1"/>
          <p:nvPr/>
        </p:nvSpPr>
        <p:spPr>
          <a:xfrm>
            <a:off x="693683" y="708547"/>
            <a:ext cx="10216055" cy="5820568"/>
          </a:xfrm>
          <a:prstGeom prst="rect">
            <a:avLst/>
          </a:prstGeom>
          <a:noFill/>
        </p:spPr>
        <p:txBody>
          <a:bodyPr wrap="square">
            <a:spAutoFit/>
          </a:bodyPr>
          <a:lstStyle/>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Razlikuju se od ostalih staničnih organizama po ovim osobinama :</a:t>
            </a: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Oni su ultra mikroskopski oblici i mogu se vidjeti samo pomoću elektronskog mikroskopa.</a:t>
            </a:r>
            <a:r>
              <a:rPr lang="hr-HR" sz="2000" dirty="0">
                <a:solidFill>
                  <a:srgbClr val="FFFF00"/>
                </a:solidFill>
                <a:effectLst/>
                <a:latin typeface="Helvetica" panose="020B0604020202020204" pitchFamily="34" charset="0"/>
                <a:ea typeface="Calibri" panose="020F0502020204030204" pitchFamily="34" charset="0"/>
                <a:cs typeface="Times New Roman" panose="02020603050405020304" pitchFamily="18" charset="0"/>
              </a:rPr>
              <a:t> </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Kad bi svaki virus u ljudskom tijelu bio veličine glave pribadače, prosječan čovjek u istom omjeru bio bi visok 150 kilometara. </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Oni su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filtrabilni</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i prolaze kroz filtere koju zadržavaju najveći broj bakterija</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Ne mogu povećati svoje dimenzije</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Do umnožavanja virusa dolazi tako da nukleinska kiselina virusa razori bio sintetički mehanizam stanice domaćina zbog tvorbe novih virusnih komponenata</a:t>
            </a:r>
          </a:p>
          <a:p>
            <a:pPr marL="342900" lvl="0" indent="-342900">
              <a:lnSpc>
                <a:spcPct val="107000"/>
              </a:lnSpc>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Virusi se opisuju kao DNK ili RNK virusi jer posjeduju samo jedan tip nukleinske kiseline, nikad obadva.</a:t>
            </a:r>
          </a:p>
          <a:p>
            <a:pPr marL="342900" lvl="0" indent="-342900">
              <a:lnSpc>
                <a:spcPct val="107000"/>
              </a:lnSpc>
              <a:spcAft>
                <a:spcPts val="800"/>
              </a:spcAft>
              <a:buFont typeface="+mj-lt"/>
              <a:buAutoNum type="arabicPeriod"/>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Oni za svoje umnožavanje moraju imati prijemljivu stanicu.</a:t>
            </a:r>
            <a:endParaRPr lang="hr-H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4643362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03D41B3-7503-466F-92C3-15A1591AB527}"/>
              </a:ext>
            </a:extLst>
          </p:cNvPr>
          <p:cNvSpPr txBox="1"/>
          <p:nvPr/>
        </p:nvSpPr>
        <p:spPr>
          <a:xfrm>
            <a:off x="898634" y="708547"/>
            <a:ext cx="10468304" cy="5425396"/>
          </a:xfrm>
          <a:prstGeom prst="rect">
            <a:avLst/>
          </a:prstGeom>
          <a:noFill/>
        </p:spPr>
        <p:txBody>
          <a:bodyPr wrap="square">
            <a:spAutoFit/>
          </a:bodyPr>
          <a:lstStyle/>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Lijekovi protiv virusa</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b="1"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rPr>
              <a:t>Virusi se ne mogu liječiti antibioticima.</a:t>
            </a:r>
            <a:endParaRPr lang="hr-HR" sz="2400" dirty="0">
              <a:solidFill>
                <a:srgbClr val="00B0F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Mora se imati na umu da su virusi potpuno neosjetljivi na antibiotike i da se virusne infekcije ne liječe antibioticima. Upotreba antibiotika u toku virusnih infekcija može imati brojne neželjene posljedice. Najčešća posljedica se ogleda u remećenju normalne crijevne i vaginalne bakterijske flore, što se manifestira proljevima, bakterijskom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vaginozom</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pojavom gljivične infekcije itd. Za liječenje virusnih infekcija preporučuje se simptomatska terapija, koja uključuje lijekove za skidanje temperature, vitamine, minerale, tople napitke, mirovanje. Ako je infekcija teška i prijeteća po život, koriste se antivirusni lijekovi. Zbog njihovih neželjenih posljedica oni se koriste pod kontrolom liječnika. U slučaju da je došlo do </a:t>
            </a:r>
            <a:r>
              <a:rPr lang="hr-HR" sz="2400" dirty="0" err="1">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superinfekcije</a:t>
            </a:r>
            <a:r>
              <a:rPr lang="hr-HR" sz="2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 bakterijama, bakterije se moraju identificirati i liječiti antibioticima.</a:t>
            </a:r>
          </a:p>
          <a:p>
            <a:pPr>
              <a:lnSpc>
                <a:spcPct val="107000"/>
              </a:lnSpc>
              <a:spcAft>
                <a:spcPts val="800"/>
              </a:spcAft>
            </a:pPr>
            <a:r>
              <a:rPr lang="hr-HR" sz="1800"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406810546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123</TotalTime>
  <Words>1321</Words>
  <Application>Microsoft Office PowerPoint</Application>
  <PresentationFormat>Widescreen</PresentationFormat>
  <Paragraphs>283</Paragraphs>
  <Slides>20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Calibri</vt:lpstr>
      <vt:lpstr>Century Gothic</vt:lpstr>
      <vt:lpstr>Helvetica</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Antivirusni agensi Riječ agensi znači da se radi o sredstvima koje na neki način djeluju protiv virusa (truju ih ili slično) te ne možemo govoriti kao o lijeku u klasičnom smislu. Povijest ove terapije prilično je kratka isto tako postoje značajne nuspojave koje čine pacijentima značajne teškoće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 V A L 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Dražen</dc:creator>
  <cp:lastModifiedBy>IT</cp:lastModifiedBy>
  <cp:revision>13</cp:revision>
  <dcterms:created xsi:type="dcterms:W3CDTF">2021-01-09T10:58:26Z</dcterms:created>
  <dcterms:modified xsi:type="dcterms:W3CDTF">2021-01-19T09:06:12Z</dcterms:modified>
</cp:coreProperties>
</file>