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61" r:id="rId5"/>
    <p:sldId id="262" r:id="rId6"/>
    <p:sldId id="263" r:id="rId7"/>
    <p:sldId id="264" r:id="rId8"/>
    <p:sldId id="265" r:id="rId9"/>
    <p:sldId id="266"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F2D6826-82FF-41AC-9157-BD63FC738655}" type="datetimeFigureOut">
              <a:rPr lang="hr-HR" smtClean="0"/>
              <a:t>19.1.2021.</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110576063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2D6826-82FF-41AC-9157-BD63FC738655}"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3965986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2D6826-82FF-41AC-9157-BD63FC738655}"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25193066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2D6826-82FF-41AC-9157-BD63FC738655}"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1CF35B7-5A8F-42AE-B889-D402F6D542A6}" type="slidenum">
              <a:rPr lang="hr-HR" smtClean="0"/>
              <a:t>‹#›</a:t>
            </a:fld>
            <a:endParaRPr lang="hr-HR"/>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101104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2D6826-82FF-41AC-9157-BD63FC738655}"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13516639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F2D6826-82FF-41AC-9157-BD63FC738655}" type="datetimeFigureOut">
              <a:rPr lang="hr-HR" smtClean="0"/>
              <a:t>19.1.2021.</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2941776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F2D6826-82FF-41AC-9157-BD63FC738655}" type="datetimeFigureOut">
              <a:rPr lang="hr-HR" smtClean="0"/>
              <a:t>19.1.2021.</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31418718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2D6826-82FF-41AC-9157-BD63FC738655}"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23881539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2D6826-82FF-41AC-9157-BD63FC738655}"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25173841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2D6826-82FF-41AC-9157-BD63FC738655}"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16439562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F2D6826-82FF-41AC-9157-BD63FC738655}"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17072514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F2D6826-82FF-41AC-9157-BD63FC738655}"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2423116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2D6826-82FF-41AC-9157-BD63FC738655}" type="datetimeFigureOut">
              <a:rPr lang="hr-HR" smtClean="0"/>
              <a:t>19.1.2021.</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29526041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2D6826-82FF-41AC-9157-BD63FC738655}" type="datetimeFigureOut">
              <a:rPr lang="hr-HR" smtClean="0"/>
              <a:t>19.1.2021.</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26887006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2D6826-82FF-41AC-9157-BD63FC738655}" type="datetimeFigureOut">
              <a:rPr lang="hr-HR" smtClean="0"/>
              <a:t>19.1.2021.</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6307690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2D6826-82FF-41AC-9157-BD63FC738655}"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1907641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F2D6826-82FF-41AC-9157-BD63FC738655}"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D1CF35B7-5A8F-42AE-B889-D402F6D542A6}" type="slidenum">
              <a:rPr lang="hr-HR" smtClean="0"/>
              <a:t>‹#›</a:t>
            </a:fld>
            <a:endParaRPr lang="hr-HR"/>
          </a:p>
        </p:txBody>
      </p:sp>
    </p:spTree>
    <p:extLst>
      <p:ext uri="{BB962C8B-B14F-4D97-AF65-F5344CB8AC3E}">
        <p14:creationId xmlns:p14="http://schemas.microsoft.com/office/powerpoint/2010/main" val="26953927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1F2D6826-82FF-41AC-9157-BD63FC738655}" type="datetimeFigureOut">
              <a:rPr lang="hr-HR" smtClean="0"/>
              <a:t>19.1.2021.</a:t>
            </a:fld>
            <a:endParaRPr lang="hr-H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hr-H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D1CF35B7-5A8F-42AE-B889-D402F6D542A6}" type="slidenum">
              <a:rPr lang="hr-HR" smtClean="0"/>
              <a:t>‹#›</a:t>
            </a:fld>
            <a:endParaRPr lang="hr-HR"/>
          </a:p>
        </p:txBody>
      </p:sp>
    </p:spTree>
    <p:extLst>
      <p:ext uri="{BB962C8B-B14F-4D97-AF65-F5344CB8AC3E}">
        <p14:creationId xmlns:p14="http://schemas.microsoft.com/office/powerpoint/2010/main" val="271996502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ww.adiva.hr/zdravlje/koronavirus/sve-sto-trebate-znati-o-prevenciji-i-zastiti-od-infekcije-koronavirusom/" TargetMode="External"/><Relationship Id="rId2" Type="http://schemas.openxmlformats.org/officeDocument/2006/relationships/hyperlink" Target="https://www.adiva.hr/zdravlje/lijekovi-i-terapije/antimikrobna-rezistencija-jedna-od-najvecih-prijetnji-ljudskom-zdravlju/" TargetMode="External"/><Relationship Id="rId1" Type="http://schemas.openxmlformats.org/officeDocument/2006/relationships/slideLayout" Target="../slideLayouts/slideLayout6.xml"/><Relationship Id="rId4" Type="http://schemas.openxmlformats.org/officeDocument/2006/relationships/hyperlink" Target="https://www.adiva.hr/zdravlje/zanimljivosti-i-savjeti/pranje-ruku-ciste-ruke-mogu-sprijeciti-sirenje-zaraznih-bolesti/"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hyperlink" Target="https://hr.wikipedia.org/wiki/Natrij" TargetMode="External"/><Relationship Id="rId7" Type="http://schemas.openxmlformats.org/officeDocument/2006/relationships/hyperlink" Target="https://hr.wikipedia.org/wiki/Glicerol" TargetMode="External"/><Relationship Id="rId2" Type="http://schemas.openxmlformats.org/officeDocument/2006/relationships/hyperlink" Target="https://hr.wikipedia.org/wiki/Tenzid" TargetMode="External"/><Relationship Id="rId1" Type="http://schemas.openxmlformats.org/officeDocument/2006/relationships/slideLayout" Target="../slideLayouts/slideLayout7.xml"/><Relationship Id="rId6" Type="http://schemas.openxmlformats.org/officeDocument/2006/relationships/hyperlink" Target="https://hr.wikipedia.org/wiki/Lu%C5%BEina" TargetMode="External"/><Relationship Id="rId5" Type="http://schemas.openxmlformats.org/officeDocument/2006/relationships/hyperlink" Target="https://hr.wikipedia.org/wiki/Masne_kiseline" TargetMode="External"/><Relationship Id="rId4" Type="http://schemas.openxmlformats.org/officeDocument/2006/relationships/hyperlink" Target="https://hr.wikipedia.org/wiki/Kalij" TargetMode="External"/><Relationship Id="rId9" Type="http://schemas.openxmlformats.org/officeDocument/2006/relationships/image" Target="../media/image15.jpeg"/></Relationships>
</file>

<file path=ppt/slides/_rels/slide1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4314312-6AF1-4F03-90C4-172141FCF675}"/>
              </a:ext>
            </a:extLst>
          </p:cNvPr>
          <p:cNvSpPr txBox="1"/>
          <p:nvPr/>
        </p:nvSpPr>
        <p:spPr>
          <a:xfrm>
            <a:off x="3361997" y="2661010"/>
            <a:ext cx="6093372" cy="1200329"/>
          </a:xfrm>
          <a:prstGeom prst="rect">
            <a:avLst/>
          </a:prstGeom>
          <a:noFill/>
        </p:spPr>
        <p:txBody>
          <a:bodyPr wrap="square">
            <a:spAutoFit/>
          </a:bodyPr>
          <a:lstStyle/>
          <a:p>
            <a:r>
              <a:rPr lang="hr-HR" sz="1800" dirty="0">
                <a:effectLst/>
                <a:latin typeface="Calibri" panose="020F0502020204030204" pitchFamily="34" charset="0"/>
                <a:ea typeface="Calibri" panose="020F0502020204030204" pitchFamily="34" charset="0"/>
                <a:cs typeface="Times New Roman" panose="02020603050405020304" pitchFamily="18" charset="0"/>
              </a:rPr>
              <a:t> </a:t>
            </a:r>
            <a:r>
              <a:rPr lang="hr-HR" sz="7200" dirty="0">
                <a:effectLst/>
                <a:latin typeface="Calibri" panose="020F0502020204030204" pitchFamily="34" charset="0"/>
                <a:ea typeface="Calibri" panose="020F0502020204030204" pitchFamily="34" charset="0"/>
                <a:cs typeface="Times New Roman" panose="02020603050405020304" pitchFamily="18" charset="0"/>
              </a:rPr>
              <a:t>H I G I J E N A</a:t>
            </a:r>
            <a:endParaRPr lang="hr-HR" dirty="0"/>
          </a:p>
        </p:txBody>
      </p:sp>
    </p:spTree>
    <p:extLst>
      <p:ext uri="{BB962C8B-B14F-4D97-AF65-F5344CB8AC3E}">
        <p14:creationId xmlns:p14="http://schemas.microsoft.com/office/powerpoint/2010/main" val="8527911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D0BFEC-35CD-4ED6-8D5B-3AE5E54F72E6}"/>
              </a:ext>
            </a:extLst>
          </p:cNvPr>
          <p:cNvSpPr>
            <a:spLocks noGrp="1"/>
          </p:cNvSpPr>
          <p:nvPr>
            <p:ph type="title"/>
          </p:nvPr>
        </p:nvSpPr>
        <p:spPr/>
        <p:txBody>
          <a:bodyPr>
            <a:normAutofit/>
          </a:bodyPr>
          <a:lstStyle/>
          <a:p>
            <a:r>
              <a:rPr lang="hr-HR" sz="2800" dirty="0">
                <a:solidFill>
                  <a:srgbClr val="00B0F0"/>
                </a:solidFill>
              </a:rPr>
              <a:t>Ostale higijenske postupke nećemo posebno prikazivati (obrađeni su u stručnom radu) osim higijene noktiju  zbog osobite važnosti iz dva razloga</a:t>
            </a:r>
          </a:p>
        </p:txBody>
      </p:sp>
      <p:sp>
        <p:nvSpPr>
          <p:cNvPr id="4" name="TextBox 3">
            <a:extLst>
              <a:ext uri="{FF2B5EF4-FFF2-40B4-BE49-F238E27FC236}">
                <a16:creationId xmlns:a16="http://schemas.microsoft.com/office/drawing/2014/main" xmlns="" id="{AD9921CB-F95C-4732-8F6D-F731A115B5DB}"/>
              </a:ext>
            </a:extLst>
          </p:cNvPr>
          <p:cNvSpPr txBox="1"/>
          <p:nvPr/>
        </p:nvSpPr>
        <p:spPr>
          <a:xfrm>
            <a:off x="520262" y="2393050"/>
            <a:ext cx="10833538" cy="3749553"/>
          </a:xfrm>
          <a:prstGeom prst="rect">
            <a:avLst/>
          </a:prstGeom>
          <a:noFill/>
        </p:spPr>
        <p:txBody>
          <a:bodyPr wrap="square">
            <a:spAutoFit/>
          </a:bodyPr>
          <a:lstStyle/>
          <a:p>
            <a:pPr>
              <a:lnSpc>
                <a:spcPct val="107000"/>
              </a:lnSpc>
              <a:spcAft>
                <a:spcPts val="800"/>
              </a:spcAft>
            </a:pP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Higijena noktiju</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Činjenica da područje ispod noktiju predstavlja plodno tlo za naseljavanje i rast raznih </a:t>
            </a:r>
            <a:r>
              <a:rPr lang="hr-HR" sz="18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xmlns="" val="tx"/>
                    </a:ext>
                  </a:extLst>
                </a:hlinkClick>
              </a:rPr>
              <a:t>mikroorganizama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poznata je već desetljećima. Tako i liječnici, posebno kirurzi, itekako paze na nokte. Podrezuju ih te brižljivo peru ne samo ruke i svaki prst, već posebno i područje između nokta i kože.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Još do nedavno su četkice za čišćenje tog područja bile prisutne u svakoj kući, posebice ondje gdje su djeca. No danas je ta navika nekako potisnuta i polako pada u opasan zaborav. No, pandemija </a:t>
            </a:r>
            <a:r>
              <a:rPr lang="hr-HR" sz="1800" b="1" u="sng"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xmlns="" val="tx"/>
                    </a:ext>
                  </a:extLst>
                </a:hlinkClick>
              </a:rPr>
              <a:t>koronavirusa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ima i svoju dobru stranu – higijena ruku ponovno se vratila u središte pažnje koju zaslužuje, pa je tako i noktima posvećen prostor.</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Mnogi su se zdravstveni djelatnici angažirali u svojevrsnoj kampanji koja vraća u modu kratke nokte kao doprinos sprečavanju širenja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koronavirusa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Preporučeno </a:t>
            </a:r>
            <a:r>
              <a:rPr lang="hr-HR" sz="18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xmlns="" val="tx"/>
                    </a:ext>
                  </a:extLst>
                </a:hlinkClick>
              </a:rPr>
              <a:t>pranje ruku</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 trajanju od 20 sekundi tijekom kojeg će se energično istrljati i područje oko i ispod noktiju, najbolja je prevencija za širenje korona, ali i drugih virusa.</a:t>
            </a:r>
          </a:p>
        </p:txBody>
      </p:sp>
    </p:spTree>
    <p:extLst>
      <p:ext uri="{BB962C8B-B14F-4D97-AF65-F5344CB8AC3E}">
        <p14:creationId xmlns:p14="http://schemas.microsoft.com/office/powerpoint/2010/main" val="8684223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E9C774A-40C0-4E2C-9562-3B45E5B00A21}"/>
              </a:ext>
            </a:extLst>
          </p:cNvPr>
          <p:cNvSpPr txBox="1"/>
          <p:nvPr/>
        </p:nvSpPr>
        <p:spPr>
          <a:xfrm>
            <a:off x="283779" y="1122054"/>
            <a:ext cx="7819697" cy="5930598"/>
          </a:xfrm>
          <a:prstGeom prst="rect">
            <a:avLst/>
          </a:prstGeom>
          <a:noFill/>
        </p:spPr>
        <p:txBody>
          <a:bodyPr wrap="square">
            <a:spAutoFit/>
          </a:bodyPr>
          <a:lstStyle/>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Osim navedenog noktima treba posvetiti pažnju jer njihov izgled može ukazivati na neke bolesti ili nedostatke ili probleme u organizmu stoga ćemo dati pregled mogućih stanja :</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Blijedi nokti- mogu upućivati na anemiju, bolesti jetre i srca.</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Plavi nokti- upućuju na manjak kisika u krvi, što može značiti da imate probleme s plućima i srcem pa preporučujemo da posjetite liječnika.</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Žuti nokti- mogu biti znak dijabetesa ili gljivične infekcije.</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Bijeli nokti- mogu upućivati na probleme s jetrom (hepatitis).</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Rupice po- noktima su uglavnom bezopasne, ali mogu značiti opsežniju psorijazu kože.</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Horizontalne pruge- obično znače da je došlo do specifične traume.</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Okomite pruge- su znak da se korijen nokta isušuje, što možete popraviti nanošenjem kreme za nokte.</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Tamni nokti- su pokazatelj nekoliko stanja, od onih bezopasnih do vrlo ozbiljnih. Može se raditi o ozljedi, ali i o melanomu, stoga ako niste sigurni kako ste se ozlijedili savjetujemo vam da odmah posjetite liječnika.</a:t>
            </a:r>
          </a:p>
          <a:p>
            <a:pPr>
              <a:lnSpc>
                <a:spcPct val="107000"/>
              </a:lnSpc>
              <a:spcAft>
                <a:spcPts val="800"/>
              </a:spcAft>
            </a:pPr>
            <a:r>
              <a:rPr lang="hr-HR" sz="1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endParaRPr lang="hr-HR" sz="1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122" name="Picture 2" descr="Nail Fungus Directory: Pronađite vijesti, značajke i slike povezane s  gljiva noktiju - Skin-Problemi-I-Tretmani - 2021">
            <a:extLst>
              <a:ext uri="{FF2B5EF4-FFF2-40B4-BE49-F238E27FC236}">
                <a16:creationId xmlns:a16="http://schemas.microsoft.com/office/drawing/2014/main" xmlns="" id="{9B0A6A19-B83A-4060-ADE9-FC6ED037DB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65804" y="1122055"/>
            <a:ext cx="3304356" cy="26774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09492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AF7B2F2-73DF-4648-9589-BF2BBA103BB6}"/>
              </a:ext>
            </a:extLst>
          </p:cNvPr>
          <p:cNvSpPr txBox="1"/>
          <p:nvPr/>
        </p:nvSpPr>
        <p:spPr>
          <a:xfrm>
            <a:off x="173421" y="440072"/>
            <a:ext cx="7598979" cy="5977855"/>
          </a:xfrm>
          <a:prstGeom prst="rect">
            <a:avLst/>
          </a:prstGeom>
          <a:noFill/>
        </p:spPr>
        <p:txBody>
          <a:bodyPr wrap="square">
            <a:spAutoFit/>
          </a:bodyPr>
          <a:lstStyle/>
          <a:p>
            <a:pPr>
              <a:lnSpc>
                <a:spcPct val="107000"/>
              </a:lnSpc>
              <a:spcAft>
                <a:spcPts val="800"/>
              </a:spcAft>
            </a:pPr>
            <a:r>
              <a:rPr lang="hr-HR" sz="32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Higijena životnog prostora</a:t>
            </a:r>
            <a:endParaRPr lang="hr-HR" sz="3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Kako održavati higijenu životnog prostora?</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Čišćenje podrazumijeva uklanjanje patogenih mikroorganizama i nečistoća sa površina. Čišćenje ne uništava mikroorganizme, ali ih odstranjuje, smanjuje njihov broj i smanjuje rizik od širenja infekcije.</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Dezinfekcija se odnosi na upotrebu kemikalija koje uništavaju mikroorganizme na površinama. Ovaj proces ne mora nužno  očistiti prljave površine, ali može  uništiti mikroorganizme, što nakon čišćenja dodatno može smanjiti rizik od širenja infekcije.</a:t>
            </a:r>
          </a:p>
        </p:txBody>
      </p:sp>
      <p:pic>
        <p:nvPicPr>
          <p:cNvPr id="8194" name="Picture 2" descr="Ove slike u vašem stanu privlače pozitivnu energiju, a ove izbjegavajte u  širokom luku! | KucaSnova.com">
            <a:extLst>
              <a:ext uri="{FF2B5EF4-FFF2-40B4-BE49-F238E27FC236}">
                <a16:creationId xmlns:a16="http://schemas.microsoft.com/office/drawing/2014/main" xmlns="" id="{5A40B376-65AF-4801-A46B-39FEAEFDE9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98676" y="1545021"/>
            <a:ext cx="4343101" cy="27317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5813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CA1A17E-15FB-477B-B8AE-574B074E8A8D}"/>
              </a:ext>
            </a:extLst>
          </p:cNvPr>
          <p:cNvSpPr txBox="1"/>
          <p:nvPr/>
        </p:nvSpPr>
        <p:spPr>
          <a:xfrm>
            <a:off x="476906" y="540510"/>
            <a:ext cx="6093372" cy="6011069"/>
          </a:xfrm>
          <a:prstGeom prst="rect">
            <a:avLst/>
          </a:prstGeom>
          <a:noFill/>
        </p:spPr>
        <p:txBody>
          <a:bodyPr wrap="square">
            <a:spAutoFit/>
          </a:bodyPr>
          <a:lstStyle/>
          <a:p>
            <a:pPr>
              <a:lnSpc>
                <a:spcPct val="107000"/>
              </a:lnSpc>
              <a:spcAft>
                <a:spcPts val="800"/>
              </a:spcAft>
            </a:pPr>
            <a:r>
              <a:rPr lang="hr-HR" sz="20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Higijena radnog prostora</a:t>
            </a:r>
            <a:endPar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Obzirom da građani osim u svom životnom prostoru dobar dio vremena provode i u radnom prostoru pa samim time sama osobna i higijena životnog prostora nisu dovoljne za očuvanje zdravlja kako pojedinca, tako i skupine pa i cijela populacije. Higijena radnog prostora uvelike se razlikuje od prostora do prostora ovisno o njihovoj namjeni. Dakle uvelike se razlikuje npr. građevinski i radionički prostor, zatim uredski prostori, te prostori u kojima se priprema i distribuira hrana  i piće a posebno zdravstveni i bolnički prostori. Obično se u svim tim prostorima propisuju higijenske mjere a ponegdje moraju biti postavljene na vidljivom mjestu sa nadzorom i kontrolom provođenja istih.</a:t>
            </a:r>
          </a:p>
          <a:p>
            <a:pPr>
              <a:lnSpc>
                <a:spcPct val="107000"/>
              </a:lnSpc>
              <a:spcAft>
                <a:spcPts val="800"/>
              </a:spcAft>
            </a:pPr>
            <a:r>
              <a:rPr lang="hr-H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Radi ilustracije ozbiljnosti pristupu higijene radnog prostora spomenuti ćemo vjerojatno najzahtjevniji standard provedbe higijenskih mjera . </a:t>
            </a:r>
          </a:p>
          <a:p>
            <a:pPr>
              <a:lnSpc>
                <a:spcPct val="107000"/>
              </a:lnSpc>
              <a:spcAft>
                <a:spcPts val="800"/>
              </a:spcAft>
            </a:pPr>
            <a:r>
              <a:rPr lang="hr-H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Dokument naziva „HRVATSKI NACIONALNI STANDARDI ČIŠĆENJA U KLINIČKIM I BOLNIČKIM ZDRAVSTVENIM USTANOVAMA“ Koje je izdalo Ministarstvo Zdravstva Republike Hrvatske u Rujnu 2018 godine. Ovaj dokument sadrži 35 stranica, a postupci su vrlo detaljno opisani. Dokument se može naći na internetu no citiranje istog ili njegovih dijelova zaštićeno je sa više autorskih prava te se u to nećemo upuštati.</a:t>
            </a:r>
          </a:p>
          <a:p>
            <a:pPr>
              <a:lnSpc>
                <a:spcPct val="107000"/>
              </a:lnSpc>
              <a:spcAft>
                <a:spcPts val="800"/>
              </a:spcAft>
            </a:pPr>
            <a:r>
              <a:rPr lang="hr-HR" sz="1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p:txBody>
      </p:sp>
      <p:pic>
        <p:nvPicPr>
          <p:cNvPr id="7170" name="Picture 2" descr="2016 09 05 inchoo ured super 026 - 2016.09.05. Inchoo - novi uredi u Superu  - slike Osijek fotografije | Galerija 031">
            <a:extLst>
              <a:ext uri="{FF2B5EF4-FFF2-40B4-BE49-F238E27FC236}">
                <a16:creationId xmlns:a16="http://schemas.microsoft.com/office/drawing/2014/main" xmlns="" id="{579ED4D0-EF3D-432A-8E8B-BBF0D8D40E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4824" y="372273"/>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Autoservis Andrašić">
            <a:extLst>
              <a:ext uri="{FF2B5EF4-FFF2-40B4-BE49-F238E27FC236}">
                <a16:creationId xmlns:a16="http://schemas.microsoft.com/office/drawing/2014/main" xmlns="" id="{C8483483-262C-4F2D-A89D-4AA5C52DFA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1023" y="2505075"/>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7174" name="Picture 6" descr="Ministarstvo zdravstva Republike Hrvatske - Dogradnja i opremanje dnevnih  bolnica Opće bolnice Virovitica">
            <a:extLst>
              <a:ext uri="{FF2B5EF4-FFF2-40B4-BE49-F238E27FC236}">
                <a16:creationId xmlns:a16="http://schemas.microsoft.com/office/drawing/2014/main" xmlns="" id="{98FB3013-01EA-4537-AAD3-A4EB0B7ADB8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44822" y="4742652"/>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78398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3676A43-1DC5-4CC6-B6CC-7B4630416AB5}"/>
              </a:ext>
            </a:extLst>
          </p:cNvPr>
          <p:cNvSpPr txBox="1"/>
          <p:nvPr/>
        </p:nvSpPr>
        <p:spPr>
          <a:xfrm>
            <a:off x="1119352" y="-15629"/>
            <a:ext cx="9317420" cy="6296980"/>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Sredstva i postupci pri provođenju higijenskih mjera</a:t>
            </a:r>
            <a:endParaRPr lang="hr-HR" sz="1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Kod osobnih, specijaliziranih i javnih prostora postoje pojmovi za koje smo sigurno čuli ili se susretali sa njima a sada ćemo ih posebno objasniti.</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endPar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b="1" dirty="0">
                <a:effectLst/>
                <a:latin typeface="Calibri" panose="020F0502020204030204" pitchFamily="34" charset="0"/>
                <a:ea typeface="Calibri" panose="020F0502020204030204" pitchFamily="34" charset="0"/>
                <a:cs typeface="Times New Roman" panose="02020603050405020304" pitchFamily="18" charset="0"/>
              </a:rPr>
              <a:t>Dezinfekcija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je postupak uništavanja patogenih (štetnih) mikroorganizama na tijelu i na predmetima.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b="1" dirty="0">
                <a:effectLst/>
                <a:latin typeface="Calibri" panose="020F0502020204030204" pitchFamily="34" charset="0"/>
                <a:ea typeface="Calibri" panose="020F0502020204030204" pitchFamily="34" charset="0"/>
                <a:cs typeface="Times New Roman" panose="02020603050405020304" pitchFamily="18" charset="0"/>
              </a:rPr>
              <a:t>Dezinsekcija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je postupak uništavanja kukaca koji prenose bolesti, </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b="1" dirty="0">
                <a:effectLst/>
                <a:latin typeface="Calibri" panose="020F0502020204030204" pitchFamily="34" charset="0"/>
                <a:ea typeface="Calibri" panose="020F0502020204030204" pitchFamily="34" charset="0"/>
                <a:cs typeface="Times New Roman" panose="02020603050405020304" pitchFamily="18" charset="0"/>
              </a:rPr>
              <a:t>Deratizacija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uništavanje glodavaca. Ove mjere provode se zbog sprječavanja nastanka i širenja zaraznih bolesti.</a:t>
            </a:r>
          </a:p>
          <a:p>
            <a:pPr>
              <a:lnSpc>
                <a:spcPct val="107000"/>
              </a:lnSpc>
              <a:spcAft>
                <a:spcPts val="800"/>
              </a:spcAft>
            </a:pPr>
            <a:r>
              <a:rPr lang="hr-HR" sz="2000" b="1" dirty="0">
                <a:effectLst/>
                <a:latin typeface="Calibri" panose="020F0502020204030204" pitchFamily="34" charset="0"/>
                <a:ea typeface="Calibri" panose="020F0502020204030204" pitchFamily="34" charset="0"/>
                <a:cs typeface="Times New Roman" panose="02020603050405020304" pitchFamily="18" charset="0"/>
              </a:rPr>
              <a:t>Dekontaminacija</a:t>
            </a:r>
            <a:r>
              <a:rPr lang="hr-HR" sz="3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uklanjanje onečišćenja ili zagađenja na nekomu mjestu, predmetu ili živom biću.</a:t>
            </a:r>
          </a:p>
          <a:p>
            <a:pPr>
              <a:lnSpc>
                <a:spcPct val="107000"/>
              </a:lnSpc>
              <a:spcAft>
                <a:spcPts val="800"/>
              </a:spcAft>
            </a:pPr>
            <a:r>
              <a:rPr lang="hr-HR" sz="2000" b="1" dirty="0">
                <a:effectLst/>
                <a:latin typeface="Calibri" panose="020F0502020204030204" pitchFamily="34" charset="0"/>
                <a:ea typeface="Calibri" panose="020F0502020204030204" pitchFamily="34" charset="0"/>
                <a:cs typeface="Times New Roman" panose="02020603050405020304" pitchFamily="18" charset="0"/>
              </a:rPr>
              <a:t>Sterilizacija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postupak kojim se potpuno uništavaju svi mikroorganizmi i njihove spore. Sterilizacija se izvodi različitim sredstvima i postupcima: vrućom vodenom parom, vrućim pregrijanim zrakom (tzv. suha sterilizacija metalnih i staklenih predmeta), kemijskim sredstvima, npr. formalinskim parama i antiseptičkim otopinama, ultraljubičastim zrakama, ionizirajućim zrakama i dr. </a:t>
            </a: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154147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88AA09C-60A8-48C6-A603-5E72C8411AF1}"/>
              </a:ext>
            </a:extLst>
          </p:cNvPr>
          <p:cNvSpPr txBox="1"/>
          <p:nvPr/>
        </p:nvSpPr>
        <p:spPr>
          <a:xfrm>
            <a:off x="871045" y="1225440"/>
            <a:ext cx="6093372" cy="4674228"/>
          </a:xfrm>
          <a:prstGeom prst="rect">
            <a:avLst/>
          </a:prstGeom>
          <a:noFill/>
        </p:spPr>
        <p:txBody>
          <a:bodyPr wrap="square">
            <a:spAutoFit/>
          </a:bodyPr>
          <a:lstStyle/>
          <a:p>
            <a:pPr>
              <a:lnSpc>
                <a:spcPct val="107000"/>
              </a:lnSpc>
              <a:spcAft>
                <a:spcPts val="800"/>
              </a:spcAft>
            </a:pP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Sredstva za provedbu higijenskih mjera</a:t>
            </a:r>
            <a:endPar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Sredstva iz domaćinstva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Prvo i osnovno sredstvo za održavanje higijene je </a:t>
            </a: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VODA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Voda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 knjizi „Higijena i epidemiologija „ Dinko Puntarić, Darko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Ropac</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suradnici samo vodi je posvećeno više od 30 stranica.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Voda je prvo i osnovno sredstvo koje su ljudi počeli koristiti za provođenje higijene a i osnovno je sredstvo koje se koristi još i danas. U današnje doba sama voda nije dovoljna za potpunu higijenu pa je slijedeće što se počelo koristiti Sapun.</a:t>
            </a:r>
          </a:p>
        </p:txBody>
      </p:sp>
      <p:pic>
        <p:nvPicPr>
          <p:cNvPr id="9218" name="Picture 2" descr="Slike vode - Dan voda">
            <a:extLst>
              <a:ext uri="{FF2B5EF4-FFF2-40B4-BE49-F238E27FC236}">
                <a16:creationId xmlns:a16="http://schemas.microsoft.com/office/drawing/2014/main" xmlns="" id="{E8FD95B6-FB11-4774-81F2-5791709DF3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4335" y="1447347"/>
            <a:ext cx="4921924" cy="42304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61711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4EBB9A4-57DA-4E23-87C9-486A62C7B43D}"/>
              </a:ext>
            </a:extLst>
          </p:cNvPr>
          <p:cNvSpPr txBox="1"/>
          <p:nvPr/>
        </p:nvSpPr>
        <p:spPr>
          <a:xfrm>
            <a:off x="539970" y="583157"/>
            <a:ext cx="6093372" cy="5757538"/>
          </a:xfrm>
          <a:prstGeom prst="rect">
            <a:avLst/>
          </a:prstGeom>
          <a:noFill/>
        </p:spPr>
        <p:txBody>
          <a:bodyPr wrap="square">
            <a:spAutoFit/>
          </a:bodyPr>
          <a:lstStyle/>
          <a:p>
            <a:pPr>
              <a:lnSpc>
                <a:spcPct val="107000"/>
              </a:lnSpc>
              <a:spcAft>
                <a:spcPts val="800"/>
              </a:spcAft>
            </a:pPr>
            <a:r>
              <a:rPr lang="hr-HR" sz="20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Sapun</a:t>
            </a:r>
            <a:endPar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Za sapun </a:t>
            </a:r>
            <a:r>
              <a:rPr lang="hr-HR" sz="1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vikipedija</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kaže ovako :Sapun je anionski </a:t>
            </a:r>
            <a:r>
              <a:rPr lang="hr-HR" sz="1400" u="none" strike="noStrike"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2" tooltip="Tenzid">
                  <a:extLst>
                    <a:ext uri="{A12FA001-AC4F-418D-AE19-62706E023703}">
                      <ahyp:hlinkClr xmlns:ahyp="http://schemas.microsoft.com/office/drawing/2018/hyperlinkcolor" xmlns="" val="tx"/>
                    </a:ext>
                  </a:extLst>
                </a:hlinkClick>
              </a:rPr>
              <a:t>tenzid</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koji se koristi za pranje i čišćenje (najčešće ruku). Nalazi se u krutom agregatnom stanju ili u obliku viskozne tekućine. Sapun se sastoji od </a:t>
            </a:r>
            <a:r>
              <a:rPr lang="hr-HR" sz="14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3" tooltip="Natrij">
                  <a:extLst>
                    <a:ext uri="{A12FA001-AC4F-418D-AE19-62706E023703}">
                      <ahyp:hlinkClr xmlns:ahyp="http://schemas.microsoft.com/office/drawing/2018/hyperlinkcolor" xmlns="" val="tx"/>
                    </a:ext>
                  </a:extLst>
                </a:hlinkClick>
              </a:rPr>
              <a:t>natrijevih</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ili </a:t>
            </a:r>
            <a:r>
              <a:rPr lang="hr-HR" sz="14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4" tooltip="Kalij">
                  <a:extLst>
                    <a:ext uri="{A12FA001-AC4F-418D-AE19-62706E023703}">
                      <ahyp:hlinkClr xmlns:ahyp="http://schemas.microsoft.com/office/drawing/2018/hyperlinkcolor" xmlns="" val="tx"/>
                    </a:ext>
                  </a:extLst>
                </a:hlinkClick>
              </a:rPr>
              <a:t>kalijevi</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soli viših </a:t>
            </a:r>
            <a:r>
              <a:rPr lang="hr-HR" sz="14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5" tooltip="Masne kiseline">
                  <a:extLst>
                    <a:ext uri="{A12FA001-AC4F-418D-AE19-62706E023703}">
                      <ahyp:hlinkClr xmlns:ahyp="http://schemas.microsoft.com/office/drawing/2018/hyperlinkcolor" xmlns="" val="tx"/>
                    </a:ext>
                  </a:extLst>
                </a:hlinkClick>
              </a:rPr>
              <a:t>masnih kiselina</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Nastaje reakcijom masnoća s jakim </a:t>
            </a:r>
            <a:r>
              <a:rPr lang="hr-HR" sz="14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6" tooltip="Lužina">
                  <a:extLst>
                    <a:ext uri="{A12FA001-AC4F-418D-AE19-62706E023703}">
                      <ahyp:hlinkClr xmlns:ahyp="http://schemas.microsoft.com/office/drawing/2018/hyperlinkcolor" xmlns="" val="tx"/>
                    </a:ext>
                  </a:extLst>
                </a:hlinkClick>
              </a:rPr>
              <a:t>lužinama</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 procesu saponifikacije. Masti se </a:t>
            </a:r>
            <a:r>
              <a:rPr lang="hr-HR" sz="1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hidraliziraju</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te nastaje </a:t>
            </a:r>
            <a:r>
              <a:rPr lang="hr-HR" sz="1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miješavina</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alkalijskih soli masnih kiselina (sirovi sapun) i </a:t>
            </a:r>
            <a:r>
              <a:rPr lang="hr-HR" sz="14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7" tooltip="Glicerol">
                  <a:extLst>
                    <a:ext uri="{A12FA001-AC4F-418D-AE19-62706E023703}">
                      <ahyp:hlinkClr xmlns:ahyp="http://schemas.microsoft.com/office/drawing/2018/hyperlinkcolor" xmlns="" val="tx"/>
                    </a:ext>
                  </a:extLst>
                </a:hlinkClick>
              </a:rPr>
              <a:t>glicerol</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 takav sapun se tipično dodaju drugi sastojci, poput boja i mirisa, kako bi se učinio privlačnijim. Danas se sapun često zamjenjuje raznim drugim sredstvima za čišćenje.</a:t>
            </a:r>
          </a:p>
          <a:p>
            <a:pPr>
              <a:lnSpc>
                <a:spcPct val="107000"/>
              </a:lnSpc>
              <a:spcAft>
                <a:spcPts val="800"/>
              </a:spcAft>
            </a:pP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Zbog polarne građe imaju sposobnost uklanjanja masnoća. </a:t>
            </a:r>
            <a:r>
              <a:rPr lang="hr-HR" sz="1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Duguǉasta</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polarna molekula sapuna se jednim krajem lako pripija uz molekulu vode (taj dio se naziva </a:t>
            </a:r>
            <a:r>
              <a:rPr lang="hr-HR" sz="1400" i="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hidrofilnim</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dijelom), a suprotnim dijelom bježi od vode (to je </a:t>
            </a:r>
            <a:r>
              <a:rPr lang="hr-HR" sz="1400" i="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hidrofobni</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dio). U vodenoj otopini molekule sapuna se usmjeravaju tako da se </a:t>
            </a:r>
            <a:r>
              <a:rPr lang="hr-HR" sz="1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hidrofobni</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dio usmjeri prema molekuli masnoće, ako je prisutna, i time izbjegne blizinu molekula vode. Kada se zrnce (ili </a:t>
            </a:r>
            <a:r>
              <a:rPr lang="hr-HR" sz="1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kapǉica</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masnoće potpuno okruži molekulama sapuna nastaju kuglaste nakupine masnoća zvane </a:t>
            </a:r>
            <a:r>
              <a:rPr lang="hr-HR" sz="1400" i="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micele</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na čijem </a:t>
            </a:r>
            <a:r>
              <a:rPr lang="hr-HR" sz="1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vaǌskom</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dijelu su izloženi hidrofilni krajevi molekula sapuna. Kako se ti krajevi rado pripijaju uz vodu, takva nakupina je plovna i tijekom </a:t>
            </a:r>
            <a:r>
              <a:rPr lang="hr-HR" sz="1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praǌa</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će lako otploviti niz struju vode. Sapuni su površinski aktivne tvari (smanjuju površinsku napetost).</a:t>
            </a:r>
          </a:p>
          <a:p>
            <a:pPr>
              <a:lnSpc>
                <a:spcPct val="107000"/>
              </a:lnSpc>
              <a:spcAft>
                <a:spcPts val="800"/>
              </a:spcAft>
            </a:pP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Iako je sapun poznat već oko 5000 godina, pravio se od mješavine biljnih masti i pepela (Sumerani), Rimljani su ga prepoznali kao sredstvo za pranje </a:t>
            </a:r>
            <a:r>
              <a:rPr lang="hr-HR" sz="1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tijala,onakav</a:t>
            </a: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kakav danas poznajemo napravljen je na Bliskom Istoku u 7. stoljeću, a masovna proizvodnja počinje u 19. stoljeću.</a:t>
            </a:r>
          </a:p>
        </p:txBody>
      </p:sp>
      <p:pic>
        <p:nvPicPr>
          <p:cNvPr id="10242" name="Picture 2" descr="Sapuni i deterdženti – Kemija 8">
            <a:extLst>
              <a:ext uri="{FF2B5EF4-FFF2-40B4-BE49-F238E27FC236}">
                <a16:creationId xmlns:a16="http://schemas.microsoft.com/office/drawing/2014/main" xmlns="" id="{ECFCB1C5-46A9-4D8A-AC47-71F9DA26B42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60589" y="1043974"/>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Koji sapun je bolji – tekući ili tvrdi? I zašto nam ne treba  antibakterijski…">
            <a:extLst>
              <a:ext uri="{FF2B5EF4-FFF2-40B4-BE49-F238E27FC236}">
                <a16:creationId xmlns:a16="http://schemas.microsoft.com/office/drawing/2014/main" xmlns="" id="{09EA8CB8-9EA0-45DD-9DBC-728536FC4A2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908213" y="4004276"/>
            <a:ext cx="2524125" cy="180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6019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C6D3E68-85FF-402B-A7B7-CE5327734052}"/>
              </a:ext>
            </a:extLst>
          </p:cNvPr>
          <p:cNvSpPr txBox="1"/>
          <p:nvPr/>
        </p:nvSpPr>
        <p:spPr>
          <a:xfrm>
            <a:off x="934106" y="389282"/>
            <a:ext cx="6093372" cy="2457724"/>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Ocat</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Ocat je fermentirana tekućina poznata još kao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kvasina</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otkrivena je slučajno kada su se proizvodi poput vina, piva i jabukovače pokvarili i ukiselili. Ocat ima nevjerojatno široku primjenu, kao začin hrani, konzervans ……. Postoji opisano oko petnaestak uporaba octa, detaljnije su opisana u stručnom radu</a:t>
            </a:r>
          </a:p>
          <a:p>
            <a:pPr>
              <a:lnSpc>
                <a:spcPct val="107000"/>
              </a:lnSpc>
              <a:spcAft>
                <a:spcPts val="800"/>
              </a:spcAft>
            </a:pP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xmlns="" id="{237D7874-E4F4-47C4-AF7F-026EB4385363}"/>
              </a:ext>
            </a:extLst>
          </p:cNvPr>
          <p:cNvSpPr txBox="1"/>
          <p:nvPr/>
        </p:nvSpPr>
        <p:spPr>
          <a:xfrm>
            <a:off x="36128" y="2627987"/>
            <a:ext cx="6093372" cy="3939540"/>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Alkohol</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Alkohol se od davnih vremena koristio za dezinfekciju kako prostora i predmeta tako i raznih rana i ozljeda, snižavanja temperature tijela pa do korištenja kao obloga za bolna i natečena mjesta.</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 svrhu dezinfekcije koristi se i danas. Stručnjaci preporučuju da se koristi u tu svrhu koristi u koncentraciji od 60 do 75%. Ukoliko bi koristili u većoj koncentraciji prema riječima stručnjaka mogao bi zgusnuti ovojnicu virusa te ga na taj način „zapečatiti“ i alkohol ga više neće moći ubiti. Alkohol se nanosi tako da se njime na šprica ili namoči krpica te sa njom prebriše željeno mjesto.</a:t>
            </a:r>
          </a:p>
        </p:txBody>
      </p:sp>
      <p:pic>
        <p:nvPicPr>
          <p:cNvPr id="11266" name="Picture 2" descr="Naturel alkoholni ocat 1l (9%) — Bazzar.hr">
            <a:extLst>
              <a:ext uri="{FF2B5EF4-FFF2-40B4-BE49-F238E27FC236}">
                <a16:creationId xmlns:a16="http://schemas.microsoft.com/office/drawing/2014/main" xmlns="" id="{86436C86-C43A-455B-972E-C97680CBF6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03666" y="302175"/>
            <a:ext cx="2590306" cy="2590306"/>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descr="Jutarnji list - VLADA NESTAŠICA MEDICINSKOG ALKOHOLA Ne može ga se uvoziti,  dijabetičari ga ne dobivaju na temelju doznaka, građanima se može izdavati  ograničeno">
            <a:extLst>
              <a:ext uri="{FF2B5EF4-FFF2-40B4-BE49-F238E27FC236}">
                <a16:creationId xmlns:a16="http://schemas.microsoft.com/office/drawing/2014/main" xmlns="" id="{FB60387F-F7AA-4067-B1B7-6ABFE77FD92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2574" y="3703418"/>
            <a:ext cx="3614412" cy="24052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03603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CF287B2-82D5-4C9F-9AE2-7AE98A1BCD94}"/>
              </a:ext>
            </a:extLst>
          </p:cNvPr>
          <p:cNvSpPr txBox="1"/>
          <p:nvPr/>
        </p:nvSpPr>
        <p:spPr>
          <a:xfrm>
            <a:off x="898635" y="932172"/>
            <a:ext cx="10767848" cy="5585696"/>
          </a:xfrm>
          <a:prstGeom prst="rect">
            <a:avLst/>
          </a:prstGeom>
          <a:noFill/>
        </p:spPr>
        <p:txBody>
          <a:bodyPr wrap="square">
            <a:spAutoFit/>
          </a:bodyPr>
          <a:lstStyle/>
          <a:p>
            <a:pPr>
              <a:lnSpc>
                <a:spcPct val="107000"/>
              </a:lnSpc>
              <a:spcAft>
                <a:spcPts val="800"/>
              </a:spcAft>
            </a:pP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Osnovna sredstva kao baze za proizvodnju dezinfekcijskih sredstava :</a:t>
            </a:r>
            <a:endPar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Postoji veliki broj organskih i neorganskih spojeva koji se mogu koristiti za dezinfekciju. Međutim broj onih koji se praktično koriste je vrlo mali. Razlog je tome što dezinfekcijsko sredstvo, da bi bilo svestrano uporabljeno mora zadovoljiti određeni skup svojstava ,</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Treba biti :</a:t>
            </a:r>
          </a:p>
          <a:p>
            <a:pPr marL="742950" lvl="1" indent="-28575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dovoljno jako kako bi djelovalo u slabim koncentracijama</a:t>
            </a:r>
          </a:p>
          <a:p>
            <a:pPr marL="742950" lvl="1" indent="-28575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rastvorivo u vodi, </a:t>
            </a:r>
          </a:p>
          <a:p>
            <a:pPr marL="742950" lvl="1" indent="-28575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stabilno kako bi se duže moglo čuvati</a:t>
            </a:r>
          </a:p>
          <a:p>
            <a:pPr marL="742950" lvl="1" indent="-28575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nije isuviše otrovno za ljude i životinje</a:t>
            </a:r>
          </a:p>
          <a:p>
            <a:pPr marL="742950" lvl="1" indent="-28575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ne uništava niti kvari materijal koji se izlaže dezinfekciji</a:t>
            </a:r>
          </a:p>
          <a:p>
            <a:pPr marL="742950" lvl="1" indent="-285750">
              <a:lnSpc>
                <a:spcPct val="107000"/>
              </a:lnSpc>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nema jak miris koji se dugo zadržava</a:t>
            </a:r>
          </a:p>
          <a:p>
            <a:pPr marL="742950" lvl="1" indent="-285750">
              <a:lnSpc>
                <a:spcPct val="107000"/>
              </a:lnSpc>
              <a:spcAft>
                <a:spcPts val="800"/>
              </a:spcAft>
              <a:buFont typeface="Calibri" panose="020F0502020204030204" pitchFamily="34" charset="0"/>
              <a:buChar char="-"/>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pristupačne cijene za širu uporabu</a:t>
            </a:r>
            <a:endParaRPr lang="hr-HR" sz="1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724365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8164C80-FE3E-4CE8-AB1D-F5F816392946}"/>
              </a:ext>
            </a:extLst>
          </p:cNvPr>
          <p:cNvSpPr txBox="1"/>
          <p:nvPr/>
        </p:nvSpPr>
        <p:spPr>
          <a:xfrm>
            <a:off x="867103" y="700496"/>
            <a:ext cx="10231821" cy="5457007"/>
          </a:xfrm>
          <a:prstGeom prst="rect">
            <a:avLst/>
          </a:prstGeom>
          <a:noFill/>
        </p:spPr>
        <p:txBody>
          <a:bodyPr wrap="square">
            <a:spAutoFit/>
          </a:bodyPr>
          <a:lstStyle/>
          <a:p>
            <a:pPr>
              <a:lnSpc>
                <a:spcPct val="107000"/>
              </a:lnSpc>
              <a:spcAft>
                <a:spcPts val="800"/>
              </a:spcAft>
            </a:pPr>
            <a:r>
              <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Neka od ovih sredstava su slijedeća :</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1. Soda (NaCo3) , na sobnoj temperaturi djelovanje je malo ali na temperaturi od 60 stupnjeva celzijusa djelovanje u 2% rastvoru ubija stafilokoke (bakterija) za 15 minuta, u 20% rastvoru 0d 1-5 minuta.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2. Vapno (Kreč) obično se upotrebljava od negašenog vapna . 1kg kreča prelije se sa 1l vode i        kasnije se pretvara u amorfni prah. Prahu se dodaje 3l vode za dezinfekciju septičkih jama, poljskih WC-a, uginulih životinja. Gašeno vapno- gasi se u vodi upotrebljavao se i još se upotrebljava za zaštitu stabla voćki od nametnika. Isto tako često se koristio za premazivanje zidova stambenih i gospodarskih prostorija gdje je osim estetske imao i higijensku svrhu. Ova sredstva vrlo su agresivna za oči, dišne organe i kožu te sa njima treba oprezno rukovati koristeći primjerena sredstva zaštite.</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3. Sapuni djeluju mehanički jer se upotrebljavaju za pranje. Djelovanje sapuna ovisi o vodi u kojoj se vrši pranje. Ako u vodi ima suviše kalcijevih i magnezijevih soli , onda se masne kiseline spajaju sa njima u nerastvorive slojeve i talože se. To će biti uočljivo jer se tada sapun ne pjeni. Zato su najpogodnije meka voda, kišnica i destilirana voda.</a:t>
            </a:r>
          </a:p>
        </p:txBody>
      </p:sp>
    </p:spTree>
    <p:extLst>
      <p:ext uri="{BB962C8B-B14F-4D97-AF65-F5344CB8AC3E}">
        <p14:creationId xmlns:p14="http://schemas.microsoft.com/office/powerpoint/2010/main" val="16046449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6485631-4DBE-4A6E-8804-A0ABBC2A802E}"/>
              </a:ext>
            </a:extLst>
          </p:cNvPr>
          <p:cNvSpPr txBox="1"/>
          <p:nvPr/>
        </p:nvSpPr>
        <p:spPr>
          <a:xfrm>
            <a:off x="614855" y="520263"/>
            <a:ext cx="10767847" cy="6602770"/>
          </a:xfrm>
          <a:prstGeom prst="rect">
            <a:avLst/>
          </a:prstGeom>
          <a:noFill/>
        </p:spPr>
        <p:txBody>
          <a:bodyPr wrap="square">
            <a:spAutoFit/>
          </a:bodyPr>
          <a:lstStyle/>
          <a:p>
            <a:pPr>
              <a:lnSpc>
                <a:spcPct val="107000"/>
              </a:lnSpc>
              <a:spcAft>
                <a:spcPts val="800"/>
              </a:spcAft>
            </a:pP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Higijena</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higijena (grč.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ὑγıεıνή</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τέχνη</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prema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ὑγίεı</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α: zdravlje, preko franc.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hygiène</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njem.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Hygiene</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grana medicine; proučava i primjenjuje mjere za očuvanje i unaprjeđenje zdravlja, proučava ulogu i značenje bioloških, gospodarskih, kulturnih, prosvjetnih i drugih činitelja u očuvanju i unaprjeđivanju zdravlja pojedinaca i različitih skupina stanovništva. Ujedno istražuje i čimbenike koji nepovoljno utječu na zdravlje i traži mogućnosti da se oni uklone. – Povijest higijene povezana je s poviješću ljudskoga društva. Kao znanost higijena se počela razvijati tek u XIX. st., kada su joj razvoj industrije i velikih gradova krajem XVIII. i u XIX. st. dali nov opseg i nove zadatke. Započelo je eksperimentalno istraživanje utjecaja okoline na zdravlje čovjeka, počela su se iskorištavati postignuća fizike i kemije, fiziologije, mikrobiologije i epidemiologije te objavljivati prvi znanstveni radovi iz opće i eksperimentalne higijene; osnivačem znanstvene higijene smatra se Max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Pettenkofer</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(1818–1901), profesor medicinske kemije i higijene u Münchenu. Sanitarne su se mjere postupno regulirale zakonskim propisima i osnivali su se zavodi za zaštitu zdravlja.</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endParaRPr lang="hr-HR" sz="1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38779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C92E5BC-B13B-4FBF-B139-F6AA07D9683F}"/>
              </a:ext>
            </a:extLst>
          </p:cNvPr>
          <p:cNvSpPr txBox="1"/>
          <p:nvPr/>
        </p:nvSpPr>
        <p:spPr>
          <a:xfrm>
            <a:off x="972207" y="929967"/>
            <a:ext cx="10247586" cy="5593839"/>
          </a:xfrm>
          <a:prstGeom prst="rect">
            <a:avLst/>
          </a:prstGeom>
          <a:noFill/>
        </p:spPr>
        <p:txBody>
          <a:bodyPr wrap="square">
            <a:spAutoFit/>
          </a:bodyPr>
          <a:lstStyle/>
          <a:p>
            <a:pPr>
              <a:lnSpc>
                <a:spcPct val="107000"/>
              </a:lnSpc>
              <a:spcAft>
                <a:spcPts val="800"/>
              </a:spcAft>
            </a:pP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Oksidacijska sredstva</a:t>
            </a:r>
            <a:endPar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Ova sredstva djeluju oksidacijski na protoplazmu bakterija</a:t>
            </a:r>
          </a:p>
          <a:p>
            <a:pPr>
              <a:lnSpc>
                <a:spcPct val="107000"/>
              </a:lnSpc>
              <a:spcAft>
                <a:spcPts val="800"/>
              </a:spcAft>
            </a:pP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Vodikov peroksid</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uništava bakterije bez obzira na sredinu kojoj se nalaze upotrebljava se za dezinfekciju i ispiranje zagađenih rana, u 3% rastvoru. Vrlo jako djeluje na spore antraksa i kiseloj sredini u 3% rastvoru ubija ih za kratko vrijeme. Njegova se dezinfekcijska moć znatno podiže dodavanjem kiseline. To je pojava gdje se dva dezinfekcijska sredstva u svom djelovanju nadopunjuju. Naprimjer 0,75% rastvor čistog peroksida ubija stafilokoke za 35 min. a ako se doda 3% octena kiselina za 10 minuta. U tako maloj koncentraciji (0.75%) djeluje polako, 3% octena kiselina predstavlja vrlo slab dezinficijens međutim zajedno djeluju brzo.</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1676555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8BAE207-46E0-49C2-958A-6D99F0871EB8}"/>
              </a:ext>
            </a:extLst>
          </p:cNvPr>
          <p:cNvSpPr txBox="1"/>
          <p:nvPr/>
        </p:nvSpPr>
        <p:spPr>
          <a:xfrm>
            <a:off x="725213" y="665134"/>
            <a:ext cx="10736317" cy="5688288"/>
          </a:xfrm>
          <a:prstGeom prst="rect">
            <a:avLst/>
          </a:prstGeom>
          <a:noFill/>
        </p:spPr>
        <p:txBody>
          <a:bodyPr wrap="square">
            <a:spAutoFit/>
          </a:bodyPr>
          <a:lstStyle/>
          <a:p>
            <a:pPr>
              <a:lnSpc>
                <a:spcPct val="107000"/>
              </a:lnSpc>
              <a:spcAft>
                <a:spcPts val="800"/>
              </a:spcAft>
            </a:pP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Halogeni elementi</a:t>
            </a:r>
            <a:endPar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b="1" dirty="0">
                <a:effectLst/>
                <a:latin typeface="Calibri" panose="020F0502020204030204" pitchFamily="34" charset="0"/>
                <a:ea typeface="Calibri" panose="020F0502020204030204" pitchFamily="34" charset="0"/>
                <a:cs typeface="Times New Roman" panose="02020603050405020304" pitchFamily="18" charset="0"/>
              </a:rPr>
              <a:t>Klor</a:t>
            </a: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 elementarnom stanju koristi se za dezinfekciju pitke vode</a:t>
            </a:r>
          </a:p>
          <a:p>
            <a:pPr>
              <a:lnSpc>
                <a:spcPct val="107000"/>
              </a:lnSpc>
              <a:spcAft>
                <a:spcPts val="800"/>
              </a:spcAft>
            </a:pP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Klorno vapno</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-vrlo jako dezinfekcijsko sredstvo, već u 1% rastvoru ubija spore antraksa za 1-2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minute.Koristi</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se za grubu dezinfekciju zidova, WC-a, otpadnih voda kao i pitke vode.</a:t>
            </a:r>
          </a:p>
          <a:p>
            <a:pPr>
              <a:lnSpc>
                <a:spcPct val="107000"/>
              </a:lnSpc>
              <a:spcAft>
                <a:spcPts val="800"/>
              </a:spcAft>
            </a:pPr>
            <a:r>
              <a:rPr lang="hr-HR" sz="2400" b="1" dirty="0" err="1">
                <a:effectLst/>
                <a:latin typeface="Calibri" panose="020F0502020204030204" pitchFamily="34" charset="0"/>
                <a:ea typeface="Calibri" panose="020F0502020204030204" pitchFamily="34" charset="0"/>
                <a:cs typeface="Times New Roman" panose="02020603050405020304" pitchFamily="18" charset="0"/>
              </a:rPr>
              <a:t>Kloramin</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Baktericidno djelovanje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kloramina</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je visoko. U koncentraciji 1:5000 ubija stafilokoke za manje od 5 minuta. U 1% rastvoru pore antraksa za 20 minuta. Zadane koncentracije 0.25% za dezinfekciju i ispiranje rana, 0.5% dezinfekcija ruku, 5% dezinfekcija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sputuma</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stolice.</a:t>
            </a:r>
          </a:p>
          <a:p>
            <a:pPr>
              <a:lnSpc>
                <a:spcPct val="107000"/>
              </a:lnSpc>
              <a:spcAft>
                <a:spcPts val="800"/>
              </a:spcAft>
            </a:pPr>
            <a:r>
              <a:rPr lang="hr-HR" sz="2400" b="1" dirty="0">
                <a:effectLst/>
                <a:latin typeface="Calibri" panose="020F0502020204030204" pitchFamily="34" charset="0"/>
                <a:ea typeface="Calibri" panose="020F0502020204030204" pitchFamily="34" charset="0"/>
                <a:cs typeface="Times New Roman" panose="02020603050405020304" pitchFamily="18" charset="0"/>
              </a:rPr>
              <a:t>Jod</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teško se rastvara u vodi a lako u alkoholu. U 10% alkoholnom rastvoru koristi se kao jodna tinktura. Jodna tinktura smatra se blagim dezinfekcijskim sredstvom ali se u medicini upotrebljava za dezinfekciju kože. Ona uglavnom djeluje mehanički, fiksirajući bakterije da ne prođu u unutrašnjost tkiva.</a:t>
            </a:r>
          </a:p>
        </p:txBody>
      </p:sp>
    </p:spTree>
    <p:extLst>
      <p:ext uri="{BB962C8B-B14F-4D97-AF65-F5344CB8AC3E}">
        <p14:creationId xmlns:p14="http://schemas.microsoft.com/office/powerpoint/2010/main" val="30640092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29433B2-9B36-4C4D-B547-544825962483}"/>
              </a:ext>
            </a:extLst>
          </p:cNvPr>
          <p:cNvSpPr txBox="1"/>
          <p:nvPr/>
        </p:nvSpPr>
        <p:spPr>
          <a:xfrm>
            <a:off x="1876096" y="2793498"/>
            <a:ext cx="8166537" cy="1844416"/>
          </a:xfrm>
          <a:prstGeom prst="rect">
            <a:avLst/>
          </a:prstGeom>
          <a:noFill/>
        </p:spPr>
        <p:txBody>
          <a:bodyPr wrap="square">
            <a:spAutoFit/>
          </a:bodyPr>
          <a:lstStyle/>
          <a:p>
            <a:pPr>
              <a:lnSpc>
                <a:spcPct val="107000"/>
              </a:lnSpc>
              <a:spcAft>
                <a:spcPts val="800"/>
              </a:spcAft>
            </a:pPr>
            <a:r>
              <a:rPr lang="hr-HR" sz="36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Ostali proizvodi</a:t>
            </a:r>
            <a:r>
              <a:rPr lang="hr-HR" sz="36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koji se nalaze u slobodnoj prodaji trebaju se koristiti sukladno uputama na samom proizvodu.</a:t>
            </a:r>
          </a:p>
        </p:txBody>
      </p:sp>
    </p:spTree>
    <p:extLst>
      <p:ext uri="{BB962C8B-B14F-4D97-AF65-F5344CB8AC3E}">
        <p14:creationId xmlns:p14="http://schemas.microsoft.com/office/powerpoint/2010/main" val="7976056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1853C40-686E-45E9-A37B-AD8DD053EF23}"/>
              </a:ext>
            </a:extLst>
          </p:cNvPr>
          <p:cNvSpPr txBox="1"/>
          <p:nvPr/>
        </p:nvSpPr>
        <p:spPr>
          <a:xfrm>
            <a:off x="641131" y="573075"/>
            <a:ext cx="10909738" cy="5937779"/>
          </a:xfrm>
          <a:prstGeom prst="rect">
            <a:avLst/>
          </a:prstGeom>
          <a:noFill/>
        </p:spPr>
        <p:txBody>
          <a:bodyPr wrap="square">
            <a:spAutoFit/>
          </a:bodyPr>
          <a:lstStyle/>
          <a:p>
            <a:pPr>
              <a:lnSpc>
                <a:spcPct val="107000"/>
              </a:lnSpc>
              <a:spcAft>
                <a:spcPts val="800"/>
              </a:spcAft>
            </a:pP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Obzirom na specifičnu situaciju u Hrvatskoj HZJZ objavio je </a:t>
            </a:r>
            <a:r>
              <a:rPr lang="hr-HR" sz="2800" b="1" dirty="0">
                <a:solidFill>
                  <a:srgbClr val="00B0F0"/>
                </a:solidFill>
                <a:latin typeface="Calibri" panose="020F0502020204030204" pitchFamily="34" charset="0"/>
                <a:ea typeface="Calibri" panose="020F0502020204030204" pitchFamily="34" charset="0"/>
                <a:cs typeface="Times New Roman" panose="02020603050405020304" pitchFamily="18" charset="0"/>
              </a:rPr>
              <a:t>upute</a:t>
            </a: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o čišćenju i dezinfekciji prostora u kojemu je boravila osoba pod sumnjom na zarazu COVID- 19 te ćemo isti u potpunosti prenijeti :</a:t>
            </a:r>
            <a:endPar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 OPĆENITO</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1. Budući da COVID-19 može preživjeti na površinama različitih materijala najmanje 2-3</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dana, površine potencijalno kontaminirane virusom COVID-19 treba očistiti.</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2. Čak i nakon što je pacijent izoliran u drugim objektima, nemojte puštati druge osobe</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 prostorije u kojima je boravio pacijent dok nisu očišćene.</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3. Ako se netko ne osjeća dobro, treba potražiti liječničku pomoć.</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4. Ako živite u istom kućanstvu/objektu s osobom na koju se sumnja da je zaražena</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COVID-19, izbjegavajte dijeljenje predmeta (npr. posuđa, čaša, šalica, jela,</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posteljine). Nakon uporabe predmeta, temeljito ih operite deterdžentom i vodom.</a:t>
            </a:r>
            <a:endParaRPr lang="hr-HR" sz="1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45238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224C143-994A-4BC1-9199-67570A3BE168}"/>
              </a:ext>
            </a:extLst>
          </p:cNvPr>
          <p:cNvSpPr txBox="1"/>
          <p:nvPr/>
        </p:nvSpPr>
        <p:spPr>
          <a:xfrm>
            <a:off x="1643555" y="423145"/>
            <a:ext cx="6093372" cy="6011710"/>
          </a:xfrm>
          <a:prstGeom prst="rect">
            <a:avLst/>
          </a:prstGeom>
          <a:noFill/>
        </p:spPr>
        <p:txBody>
          <a:bodyPr wrap="square">
            <a:spAutoFit/>
          </a:bodyPr>
          <a:lstStyle/>
          <a:p>
            <a:pPr>
              <a:lnSpc>
                <a:spcPct val="107000"/>
              </a:lnSpc>
              <a:spcAft>
                <a:spcPts val="800"/>
              </a:spcAft>
            </a:pPr>
            <a:r>
              <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II. ČIŠĆENJE PROSTORA</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1. Za čišćenje potrebno je pripremiti: </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Rukavice</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Zaštitna maska</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Radna odjeća</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Plastične vrećice</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*Krpe</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 Deterdžent i dezinfekcijsko sredstvo</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Kante s vodom</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Brisači poda</a:t>
            </a: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24314606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FA49AD3-6081-4D38-81BB-29F4AC09FE89}"/>
              </a:ext>
            </a:extLst>
          </p:cNvPr>
          <p:cNvSpPr txBox="1"/>
          <p:nvPr/>
        </p:nvSpPr>
        <p:spPr>
          <a:xfrm>
            <a:off x="819807" y="705017"/>
            <a:ext cx="10625959" cy="5410905"/>
          </a:xfrm>
          <a:prstGeom prst="rect">
            <a:avLst/>
          </a:prstGeom>
          <a:noFill/>
        </p:spPr>
        <p:txBody>
          <a:bodyPr wrap="square">
            <a:spAutoFit/>
          </a:bodyPr>
          <a:lstStyle/>
          <a:p>
            <a:pPr>
              <a:lnSpc>
                <a:spcPct val="107000"/>
              </a:lnSpc>
              <a:spcAft>
                <a:spcPts val="800"/>
              </a:spcAft>
            </a:pPr>
            <a:r>
              <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Upute za čišćenje:</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Prije nego što počnete s čišćenjem, stavite kiruršku masku i rukavice. Izbjegavajte</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dodirivanje lica i očiju tijekom čišćenja.</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Držite prozore otvorenima da se prostor provjetrava i/ili uključite ventilaciju.</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Očistite pod deterdžentom te nakon toga dezinficirajte prema uputama</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proizvođača za pripremu sredstava za dezinfekciju.</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Očistite toalete, uključujući WC školjku i sve dostupne površine u toaletu</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deterdžentom te nakon toga dezinficirajte.</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Nemojte koristiti pakiranje s raspršivačem za nanošenje dezinfekcijskog sredstva jer</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može doći do prskanja koje mogu dalje širiti virus.</a:t>
            </a:r>
          </a:p>
        </p:txBody>
      </p:sp>
    </p:spTree>
    <p:extLst>
      <p:ext uri="{BB962C8B-B14F-4D97-AF65-F5344CB8AC3E}">
        <p14:creationId xmlns:p14="http://schemas.microsoft.com/office/powerpoint/2010/main" val="19855702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32818DC-5396-4A65-8C4A-B9801A936F9A}"/>
              </a:ext>
            </a:extLst>
          </p:cNvPr>
          <p:cNvSpPr txBox="1"/>
          <p:nvPr/>
        </p:nvSpPr>
        <p:spPr>
          <a:xfrm>
            <a:off x="1150883" y="632162"/>
            <a:ext cx="10625958" cy="5095113"/>
          </a:xfrm>
          <a:prstGeom prst="rect">
            <a:avLst/>
          </a:prstGeom>
          <a:noFill/>
        </p:spPr>
        <p:txBody>
          <a:bodyPr wrap="square">
            <a:spAutoFit/>
          </a:bodyPr>
          <a:lstStyle/>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Uklonite posteljinu, jastučnice, deke i druge tkanine te ih operite. Za pranje koristite</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perilicu rublja (program na 90°C) i deterdžent za pranje rublja. Ako nije moguće</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tkaninu prati na 90°C, treba koristiti proizvode za dekontaminaciju tkanina.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Ako se osoba još uvijek testira na COVID-19, nemojte koristiti madrace, jastuke,</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tepihe ili jastuke koje je koristila ta osoba dok se ne utvrdi da nije zaražena.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Ponovite čišćenje i dezinfekciju poda počevši od jednoga kraja prostorije do drugog.</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Izbjegavajte prelazak s područja koje nije očišćeno na očišćeno područje kako ne</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biste ponovno kontaminirali očišćeno područje.</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Ubacite sve krpe te ostali otpad koji je nastao tijekom čišćenja u plastične vreće.</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Skinite rukavice i ubacite ih u plastičnu vreću te operite ruke sapunom i vodom.</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Skinite kiruršku masku i ubacite ju u plastičnu vreću te operite ruke sapunom i</a:t>
            </a:r>
          </a:p>
          <a:p>
            <a:pPr>
              <a:lnSpc>
                <a:spcPct val="107000"/>
              </a:lnSpc>
              <a:spcAft>
                <a:spcPts val="800"/>
              </a:spcAft>
            </a:pPr>
            <a:r>
              <a:rPr lang="hr-HR" sz="1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vodom.</a:t>
            </a:r>
            <a:endParaRPr lang="hr-HR" sz="11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50934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64448E9-B6DB-4247-A5DB-3D990D5EB1B1}"/>
              </a:ext>
            </a:extLst>
          </p:cNvPr>
          <p:cNvSpPr txBox="1"/>
          <p:nvPr/>
        </p:nvSpPr>
        <p:spPr>
          <a:xfrm>
            <a:off x="1024758" y="1117213"/>
            <a:ext cx="10484069" cy="4623573"/>
          </a:xfrm>
          <a:prstGeom prst="rect">
            <a:avLst/>
          </a:prstGeom>
          <a:noFill/>
        </p:spPr>
        <p:txBody>
          <a:bodyPr wrap="square">
            <a:spAutoFit/>
          </a:bodyPr>
          <a:lstStyle/>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Sav otpad nastao tijekom čišćenja treba odvojiti od ostalog otpada i odložiti ga što</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je prije moguće u kante gdje se i inače odlaže otpad.</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Istuširajte se i presvucite odjeću odmah nakon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čišćenja.Ostavite</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prozor otvoreni i/ili</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ventilaciju uključenom da se prostorija temeljito prozrači.</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Popis aktivnih tvari za dezinfekciju COVID-19</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Deterdžent i voda dovoljni su za generalno čišćenje iz predostrožnosti. S obzirom da je COVID-19 novi</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virus, ne postoje istraživanja koja ispituju djelotvornost aktivnih tvari specifično za taj virus već je</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djelotvornost navedenih aktivnih tvari ispitana na ostalim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koronavirusima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Od aktivnih tvari</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navedenih niže, sredstva na bazi etanola i natrijeva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hipoklorita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(nalazi se u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izbjeljivaču</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široko su</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dostupna i van laboratorija i bolničkih ustanova.</a:t>
            </a:r>
          </a:p>
        </p:txBody>
      </p:sp>
    </p:spTree>
    <p:extLst>
      <p:ext uri="{BB962C8B-B14F-4D97-AF65-F5344CB8AC3E}">
        <p14:creationId xmlns:p14="http://schemas.microsoft.com/office/powerpoint/2010/main" val="15251951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B159281-1DDE-4ECF-B253-D43250895CDD}"/>
              </a:ext>
            </a:extLst>
          </p:cNvPr>
          <p:cNvSpPr txBox="1"/>
          <p:nvPr/>
        </p:nvSpPr>
        <p:spPr>
          <a:xfrm>
            <a:off x="646387" y="49581"/>
            <a:ext cx="11193516" cy="6758838"/>
          </a:xfrm>
          <a:prstGeom prst="rect">
            <a:avLst/>
          </a:prstGeom>
          <a:noFill/>
        </p:spPr>
        <p:txBody>
          <a:bodyPr wrap="square">
            <a:spAutoFit/>
          </a:bodyPr>
          <a:lstStyle/>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Prilikom korištenja sredstava za čišćenje važno je: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1. Pridržavati se uputa za korištenje koje je naveo proizvođač sredstva</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2. Izbjegavati kontakt sredstva s očima i kožom te držati dalje od dohvata djece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3. Ne miješati različita sredstva za čišćenje te provjetravati prostorije u kojima se koristi</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sredstvo za čišćenje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4. Za dezinfekciju kontaminiranih površina ili materijala izbjegavati uporabu raspršivača,</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proučiti kontaktno vrijeme te ostaviti da sredstvo djeluje sukladno uputama proizvođača </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5. Dezinfekcija se izvodi registriranim dezinfekcijskim sredstvom koje djeluje na viruse prema</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uputama proizvođača, a Europski centar za prevenciju i kontrolu bolesti (ECDC) preporučuje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sredstva na bazi slijedećih aktivnih tvari:</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Etanol</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Natrijev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hipoklorit</a:t>
            </a:r>
            <a:endPar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Glutaraldehid</a:t>
            </a:r>
            <a:endPar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Izopropanol</a:t>
            </a:r>
            <a:endPar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Benzalkonijev</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klorid</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Natrijev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klorit</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4065210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89BC7D2-DB5A-4039-ADB7-19449A931386}"/>
              </a:ext>
            </a:extLst>
          </p:cNvPr>
          <p:cNvSpPr txBox="1"/>
          <p:nvPr/>
        </p:nvSpPr>
        <p:spPr>
          <a:xfrm>
            <a:off x="819807" y="568249"/>
            <a:ext cx="10547131" cy="5980868"/>
          </a:xfrm>
          <a:prstGeom prst="rect">
            <a:avLst/>
          </a:prstGeom>
          <a:noFill/>
        </p:spPr>
        <p:txBody>
          <a:bodyPr wrap="square">
            <a:spAutoFit/>
          </a:bodyPr>
          <a:lstStyle/>
          <a:p>
            <a:pPr>
              <a:lnSpc>
                <a:spcPct val="107000"/>
              </a:lnSpc>
              <a:spcAft>
                <a:spcPts val="800"/>
              </a:spcAft>
            </a:pP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Mentalna higijena</a:t>
            </a:r>
            <a:endPar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Iako ovaj pojam ne spada u klasičnu higijenu koju smo do sada obrađivali, ipak je sve češće spominje i daje mu se sve veće značenje. Očito je postalo neosporno njegovo značenje na zdravlje ljudi. Postoji vrlo zabrinjavajući trend sve veće uporabe antidepresiva i ostalih medikamenata u svrhu poboljšanja kvalitete života građana i što još više zabrinjava koristiti ih počinje sve mlađa populacija. Iz ovih razloga i mi ćemo mentalnu higijenu malo obraditi. Da ne bismo improvizirali za objašnjenje samog pojma citirati ćemo hrvatsku enciklopediju.</a:t>
            </a:r>
          </a:p>
          <a:p>
            <a:pPr>
              <a:lnSpc>
                <a:spcPct val="107000"/>
              </a:lnSpc>
              <a:spcAft>
                <a:spcPts val="800"/>
              </a:spcAft>
            </a:pP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mentalna higijena</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hr-HR" sz="2400" b="1"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psihohigijena</a:t>
            </a: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granično područje kliničke psihologije koje se bavi sprječavanjem psihičkih poremećaja i očuvanjem duševnoga zdravlja. Proučava čimbenike koji održavaju mentalno zdravlje i mjere kojima se ono poboljšava, potiče dobro osjećanje i volja za životom, te otklanjaju i izbjegavaju čimbenici koji dovode do psihičkih bolesti ili pogoršavaju duševnu kvalitetu života.</a:t>
            </a:r>
          </a:p>
        </p:txBody>
      </p:sp>
    </p:spTree>
    <p:extLst>
      <p:ext uri="{BB962C8B-B14F-4D97-AF65-F5344CB8AC3E}">
        <p14:creationId xmlns:p14="http://schemas.microsoft.com/office/powerpoint/2010/main" val="53724586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BA92362-F482-489E-8FCA-D187D4126E9D}"/>
              </a:ext>
            </a:extLst>
          </p:cNvPr>
          <p:cNvSpPr txBox="1"/>
          <p:nvPr/>
        </p:nvSpPr>
        <p:spPr>
          <a:xfrm>
            <a:off x="1277007" y="1263567"/>
            <a:ext cx="10089931" cy="4656083"/>
          </a:xfrm>
          <a:prstGeom prst="rect">
            <a:avLst/>
          </a:prstGeom>
          <a:noFill/>
        </p:spPr>
        <p:txBody>
          <a:bodyPr wrap="square">
            <a:spAutoFit/>
          </a:bodyPr>
          <a:lstStyle/>
          <a:p>
            <a:pPr>
              <a:lnSpc>
                <a:spcPct val="107000"/>
              </a:lnSpc>
              <a:spcAft>
                <a:spcPts val="800"/>
              </a:spcAft>
            </a:pP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Povijest higijene </a:t>
            </a:r>
            <a:endPar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 srednjem vijeku higijene je bila gotovo nepoznat pojam , ljudi su tada u odnosu na današnje spoznaje živjeli u nesnosnim uvjetima, što je rezultiralo mnogobrojnim boleštinama, zarazama i katastrofalnim epidemijama. U to doba dvorska elita kupala se i prala nevjerojatno rijetko od razmaka jednog mjeseca do čak koje godine a u svijetu običnih ljudi i seljaka još rjeđe. Zanimljivo je da je Dubrovačka Republika napravila je 1296. jedan od prvih srednjevjekovnih sustava kanalizacije, koji je i danas u upotrebi, dok su gradovi u Europi kao što su London, Pariz, i sl. grcali u fekalijama koje su, između ostalog izbacivali i na ulicu. Isto tako zanimljivo je kako je u muslimanskom svijetu u to doba higijena vrlo razvijena jer je opisana u vjerskoj literaturi i na njoj se striktno inzistiralo.</a:t>
            </a:r>
          </a:p>
        </p:txBody>
      </p:sp>
    </p:spTree>
    <p:extLst>
      <p:ext uri="{BB962C8B-B14F-4D97-AF65-F5344CB8AC3E}">
        <p14:creationId xmlns:p14="http://schemas.microsoft.com/office/powerpoint/2010/main" val="38441670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74110C9-6270-4A82-BE84-83BEF762C94C}"/>
              </a:ext>
            </a:extLst>
          </p:cNvPr>
          <p:cNvSpPr txBox="1"/>
          <p:nvPr/>
        </p:nvSpPr>
        <p:spPr>
          <a:xfrm>
            <a:off x="1035269" y="557989"/>
            <a:ext cx="10121462" cy="5742021"/>
          </a:xfrm>
          <a:prstGeom prst="rect">
            <a:avLst/>
          </a:prstGeom>
          <a:noFill/>
        </p:spPr>
        <p:txBody>
          <a:bodyPr wrap="square">
            <a:spAutoFit/>
          </a:bodyPr>
          <a:lstStyle/>
          <a:p>
            <a:pPr>
              <a:lnSpc>
                <a:spcPct val="107000"/>
              </a:lnSpc>
              <a:spcAft>
                <a:spcPts val="800"/>
              </a:spcAft>
            </a:pP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Mentalno zdravlje</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svakako je značajno za opće zdravlje obzirom da negativni osjećaji kao što su : strah, tuga, tjeskoba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itd</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mogu nam utjecati na apetit dakle prehranu, zatim na količinu i kvalitetu sna dakle pravog odmora organizma i slične pojave. Ovakva stanja sasvim sigurno utječu na imunitet koji time slabi, a onda postajemo podložniji bolestima koje mogu imati i najtragičnije posljedice. Isto tako ovakva stanja mogu izazvati pojačanu konzumaciju alkohola, opojnih droga, medikamenata, duhanskih proizvoda i samim time pogoršati situaciju. Koliko ovakve situacije mogu imati utjecaja na čovjeka dobro će opisati rečenica svjetski poznatog psihijatra Dr. Scotta Pecka u knjizi „Put kojim se rjeđe ide“ ( Knjigu je New York Times proglasio jednom od najboljih koju ćete ikad pročitati, Imala je 25 izdanja) . Dakle rečenice glase :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Problemi ovisno o njihovoj prirodi, izazivaju u nama frustraciju, tugu, žalost ili usamljenost, krivnju, žaljenje, gnjev, strah, tjeskobu, bol ili očajanje. Ovo su sve vrlo često neugodni osjećaji, ponekad jednako jaki kao najintenzivnija fizička bol</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Na događaje koji nas mogu dovesti u ovakvo stanje često ne možemo utjecati (smrt kod najbližih, elementarne nepogode, ratno stane, prometne nesreće, ……….). U današnje doba puno je više međusobnih odnosa i ponašanja među ljudima koji ili kod drugih izazivaju loše osjećaje ili takve osjećaje moraju  podnositi. Postoji jedna standardna rečenica odnosno misao „</a:t>
            </a: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Ne čini drugima ono što ne želiš da drugi čine tebi</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3367590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17B65F-DBFD-470A-A06F-AD03EBFC21A1}"/>
              </a:ext>
            </a:extLst>
          </p:cNvPr>
          <p:cNvSpPr>
            <a:spLocks noGrp="1"/>
          </p:cNvSpPr>
          <p:nvPr>
            <p:ph type="title"/>
          </p:nvPr>
        </p:nvSpPr>
        <p:spPr/>
        <p:txBody>
          <a:bodyPr>
            <a:normAutofit/>
          </a:bodyPr>
          <a:lstStyle/>
          <a:p>
            <a:r>
              <a:rPr lang="hr-HR" sz="7200" dirty="0">
                <a:solidFill>
                  <a:srgbClr val="FF0000"/>
                </a:solidFill>
              </a:rPr>
              <a:t>                H  V A L A</a:t>
            </a:r>
          </a:p>
        </p:txBody>
      </p:sp>
      <p:sp>
        <p:nvSpPr>
          <p:cNvPr id="3" name="Text Placeholder 2">
            <a:extLst>
              <a:ext uri="{FF2B5EF4-FFF2-40B4-BE49-F238E27FC236}">
                <a16:creationId xmlns:a16="http://schemas.microsoft.com/office/drawing/2014/main" xmlns="" id="{7D3A337E-8DF4-4FCC-8A6A-96882B7AACD6}"/>
              </a:ext>
            </a:extLst>
          </p:cNvPr>
          <p:cNvSpPr>
            <a:spLocks noGrp="1"/>
          </p:cNvSpPr>
          <p:nvPr>
            <p:ph type="body" sz="half" idx="2"/>
          </p:nvPr>
        </p:nvSpPr>
        <p:spPr/>
        <p:txBody>
          <a:bodyPr>
            <a:normAutofit/>
          </a:bodyPr>
          <a:lstStyle/>
          <a:p>
            <a:r>
              <a:rPr lang="hr-HR" sz="1800" dirty="0">
                <a:solidFill>
                  <a:srgbClr val="FFFF00"/>
                </a:solidFill>
              </a:rPr>
              <a:t>                                                                                                                                                                               ANITA ŠANTIĆ</a:t>
            </a:r>
          </a:p>
          <a:p>
            <a:r>
              <a:rPr lang="hr-HR" sz="1800" dirty="0">
                <a:solidFill>
                  <a:srgbClr val="FFFF00"/>
                </a:solidFill>
              </a:rPr>
              <a:t>                                                                                                                                                                               MEDICINSKA SESTRA</a:t>
            </a:r>
            <a:endParaRPr lang="hr-HR" dirty="0">
              <a:solidFill>
                <a:srgbClr val="FFFF00"/>
              </a:solidFill>
            </a:endParaRPr>
          </a:p>
        </p:txBody>
      </p:sp>
    </p:spTree>
    <p:extLst>
      <p:ext uri="{BB962C8B-B14F-4D97-AF65-F5344CB8AC3E}">
        <p14:creationId xmlns:p14="http://schemas.microsoft.com/office/powerpoint/2010/main" val="35300843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6B1B42-BB33-471E-95E5-3ACEAD1B9F6B}"/>
              </a:ext>
            </a:extLst>
          </p:cNvPr>
          <p:cNvSpPr>
            <a:spLocks noGrp="1"/>
          </p:cNvSpPr>
          <p:nvPr>
            <p:ph type="title"/>
          </p:nvPr>
        </p:nvSpPr>
        <p:spPr>
          <a:xfrm>
            <a:off x="657618" y="4323967"/>
            <a:ext cx="3932237" cy="1600200"/>
          </a:xfrm>
        </p:spPr>
        <p:txBody>
          <a:bodyPr>
            <a:normAutofit fontScale="90000"/>
          </a:bodyPr>
          <a:lstStyle/>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U osobnoj higijeni postoji još jedna podjela, podjela prema učestalosti provedbe</a:t>
            </a:r>
            <a:br>
              <a:rPr lang="hr-HR" sz="1800" dirty="0">
                <a:effectLst/>
                <a:latin typeface="Calibri" panose="020F0502020204030204" pitchFamily="34" charset="0"/>
                <a:ea typeface="Calibri" panose="020F0502020204030204" pitchFamily="34" charset="0"/>
                <a:cs typeface="Times New Roman" panose="02020603050405020304" pitchFamily="18" charset="0"/>
              </a:rPr>
            </a:br>
            <a:r>
              <a:rPr lang="hr-HR" sz="1800" dirty="0">
                <a:effectLst/>
                <a:latin typeface="Calibri" panose="020F0502020204030204" pitchFamily="34" charset="0"/>
                <a:ea typeface="Calibri" panose="020F0502020204030204" pitchFamily="34" charset="0"/>
                <a:cs typeface="Times New Roman" panose="02020603050405020304" pitchFamily="18" charset="0"/>
              </a:rPr>
              <a:t/>
            </a:r>
            <a:br>
              <a:rPr lang="hr-HR" sz="1800" dirty="0">
                <a:effectLst/>
                <a:latin typeface="Calibri" panose="020F0502020204030204" pitchFamily="34" charset="0"/>
                <a:ea typeface="Calibri" panose="020F0502020204030204" pitchFamily="34" charset="0"/>
                <a:cs typeface="Times New Roman" panose="02020603050405020304" pitchFamily="18" charset="0"/>
              </a:rPr>
            </a:b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svakodnevno → dnevna njega</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više puta dnevno → djelomična njega</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povremeno → povremena njega</a:t>
            </a:r>
            <a:b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endParaRPr lang="hr-HR" dirty="0">
              <a:solidFill>
                <a:srgbClr val="FFFF00"/>
              </a:solidFill>
            </a:endParaRPr>
          </a:p>
        </p:txBody>
      </p:sp>
      <p:sp>
        <p:nvSpPr>
          <p:cNvPr id="3" name="Content Placeholder 2">
            <a:extLst>
              <a:ext uri="{FF2B5EF4-FFF2-40B4-BE49-F238E27FC236}">
                <a16:creationId xmlns:a16="http://schemas.microsoft.com/office/drawing/2014/main" xmlns="" id="{64C2709B-99D9-46AD-8EE4-B4F011B6139F}"/>
              </a:ext>
            </a:extLst>
          </p:cNvPr>
          <p:cNvSpPr>
            <a:spLocks noGrp="1"/>
          </p:cNvSpPr>
          <p:nvPr>
            <p:ph idx="1"/>
          </p:nvPr>
        </p:nvSpPr>
        <p:spPr>
          <a:xfrm>
            <a:off x="5782278" y="782473"/>
            <a:ext cx="6172200" cy="4873625"/>
          </a:xfrm>
        </p:spPr>
        <p:txBody>
          <a:bodyPr/>
          <a:lstStyle/>
          <a:p>
            <a:pPr marL="0" indent="0">
              <a:lnSpc>
                <a:spcPct val="107000"/>
              </a:lnSpc>
              <a:spcAft>
                <a:spcPts val="800"/>
              </a:spcAft>
              <a:buNone/>
            </a:pPr>
            <a:r>
              <a:rPr lang="hr-HR" sz="1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Osobna higijena uključuje:</a:t>
            </a:r>
            <a:endParaRPr lang="hr-HR" sz="1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Wingdings" panose="05000000000000000000" pitchFamily="2"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pranje ruku i lica</a:t>
            </a:r>
          </a:p>
          <a:p>
            <a:pPr marL="342900" lvl="0" indent="-342900">
              <a:lnSpc>
                <a:spcPct val="107000"/>
              </a:lnSpc>
              <a:spcAft>
                <a:spcPts val="800"/>
              </a:spcAft>
              <a:buSzPts val="1000"/>
              <a:buFont typeface="Wingdings" panose="05000000000000000000" pitchFamily="2"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pranje kose i tijela</a:t>
            </a:r>
          </a:p>
          <a:p>
            <a:pPr marL="342900" lvl="0" indent="-342900">
              <a:lnSpc>
                <a:spcPct val="107000"/>
              </a:lnSpc>
              <a:spcAft>
                <a:spcPts val="800"/>
              </a:spcAft>
              <a:buSzPts val="1000"/>
              <a:buFont typeface="Wingdings" panose="05000000000000000000" pitchFamily="2"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higijenu usne šupljine i zuba</a:t>
            </a:r>
          </a:p>
          <a:p>
            <a:pPr marL="342900" lvl="0" indent="-342900">
              <a:lnSpc>
                <a:spcPct val="107000"/>
              </a:lnSpc>
              <a:spcAft>
                <a:spcPts val="800"/>
              </a:spcAft>
              <a:buSzPts val="1000"/>
              <a:buFont typeface="Wingdings" panose="05000000000000000000" pitchFamily="2"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korištenje dezodoransa</a:t>
            </a:r>
          </a:p>
          <a:p>
            <a:pPr marL="342900" lvl="0" indent="-342900">
              <a:lnSpc>
                <a:spcPct val="107000"/>
              </a:lnSpc>
              <a:spcAft>
                <a:spcPts val="800"/>
              </a:spcAft>
              <a:buSzPts val="1000"/>
              <a:buFont typeface="Wingdings" panose="05000000000000000000" pitchFamily="2"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higijenu odjeće, obuće, životnog prostora</a:t>
            </a:r>
          </a:p>
          <a:p>
            <a:pPr marL="342900" lvl="0" indent="-342900">
              <a:lnSpc>
                <a:spcPct val="107000"/>
              </a:lnSpc>
              <a:spcAft>
                <a:spcPts val="800"/>
              </a:spcAft>
              <a:buSzPts val="1000"/>
              <a:buFont typeface="Wingdings" panose="05000000000000000000" pitchFamily="2"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korištenje papirnatih ručnika kod kihanja i kašljanja </a:t>
            </a:r>
          </a:p>
          <a:p>
            <a:pPr marL="342900" lvl="0" indent="-342900">
              <a:lnSpc>
                <a:spcPct val="107000"/>
              </a:lnSpc>
              <a:spcAft>
                <a:spcPts val="800"/>
              </a:spcAft>
              <a:buSzPts val="1000"/>
              <a:buFont typeface="Wingdings" panose="05000000000000000000" pitchFamily="2"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pranje ruku nakon korištenja zahoda</a:t>
            </a:r>
          </a:p>
          <a:p>
            <a:pPr marL="342900" lvl="0" indent="-342900">
              <a:lnSpc>
                <a:spcPct val="107000"/>
              </a:lnSpc>
              <a:spcAft>
                <a:spcPts val="800"/>
              </a:spcAft>
              <a:buSzPts val="1000"/>
              <a:buFont typeface="Wingdings" panose="05000000000000000000" pitchFamily="2"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izbjegavanje izravnoga kontakta sa stolicom, urinom, krvi</a:t>
            </a:r>
          </a:p>
          <a:p>
            <a:endParaRPr lang="hr-HR" dirty="0"/>
          </a:p>
        </p:txBody>
      </p:sp>
      <p:sp>
        <p:nvSpPr>
          <p:cNvPr id="4" name="Text Placeholder 3">
            <a:extLst>
              <a:ext uri="{FF2B5EF4-FFF2-40B4-BE49-F238E27FC236}">
                <a16:creationId xmlns:a16="http://schemas.microsoft.com/office/drawing/2014/main" xmlns="" id="{0CD92043-D90E-4E82-9B90-D0525B0AFC1B}"/>
              </a:ext>
            </a:extLst>
          </p:cNvPr>
          <p:cNvSpPr>
            <a:spLocks noGrp="1"/>
          </p:cNvSpPr>
          <p:nvPr>
            <p:ph type="body" sz="half" idx="2"/>
          </p:nvPr>
        </p:nvSpPr>
        <p:spPr>
          <a:xfrm>
            <a:off x="657618" y="512379"/>
            <a:ext cx="3652025" cy="3811588"/>
          </a:xfrm>
        </p:spPr>
        <p:txBody>
          <a:bodyPr/>
          <a:lstStyle/>
          <a:p>
            <a:pPr>
              <a:lnSpc>
                <a:spcPct val="107000"/>
              </a:lnSpc>
              <a:spcAft>
                <a:spcPts val="800"/>
              </a:spcAft>
            </a:pPr>
            <a:r>
              <a:rPr lang="hr-HR" sz="1800" b="1" dirty="0">
                <a:effectLst/>
                <a:latin typeface="Calibri" panose="020F0502020204030204" pitchFamily="34" charset="0"/>
                <a:ea typeface="Calibri" panose="020F0502020204030204" pitchFamily="34" charset="0"/>
                <a:cs typeface="Times New Roman" panose="02020603050405020304" pitchFamily="18" charset="0"/>
              </a:rPr>
              <a:t>Podjela higijene </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Postoji više podjela higijene koristimo li različite izvore informiranja no uzeti ćemo one osnovne.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Osobna higijena</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Higijena radnog i životnog prostora</a:t>
            </a: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hr-HR" dirty="0"/>
          </a:p>
        </p:txBody>
      </p:sp>
    </p:spTree>
    <p:extLst>
      <p:ext uri="{BB962C8B-B14F-4D97-AF65-F5344CB8AC3E}">
        <p14:creationId xmlns:p14="http://schemas.microsoft.com/office/powerpoint/2010/main" val="42864921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9414564-A5CA-4E4A-8151-79F7C8934D46}"/>
              </a:ext>
            </a:extLst>
          </p:cNvPr>
          <p:cNvSpPr txBox="1"/>
          <p:nvPr/>
        </p:nvSpPr>
        <p:spPr>
          <a:xfrm>
            <a:off x="508439" y="474988"/>
            <a:ext cx="6093372" cy="6614952"/>
          </a:xfrm>
          <a:prstGeom prst="rect">
            <a:avLst/>
          </a:prstGeom>
          <a:noFill/>
        </p:spPr>
        <p:txBody>
          <a:bodyPr wrap="square">
            <a:spAutoFit/>
          </a:bodyPr>
          <a:lstStyle/>
          <a:p>
            <a:pPr>
              <a:lnSpc>
                <a:spcPct val="107000"/>
              </a:lnSpc>
              <a:spcAft>
                <a:spcPts val="800"/>
              </a:spcAft>
            </a:pPr>
            <a:r>
              <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Pranje ruku</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Pranje ruku spada svakako u njegu koju činimo najčešće odnosno više puta dnevno i obavezno ju koristi u slijedećim slučajevima</a:t>
            </a:r>
          </a:p>
          <a:p>
            <a:pPr marL="342900" lvl="0" indent="-342900">
              <a:lnSpc>
                <a:spcPct val="107000"/>
              </a:lnSpc>
              <a:spcAft>
                <a:spcPts val="800"/>
              </a:spcAft>
              <a:buFont typeface="+mj-lt"/>
              <a:buAutoNum type="arabicPeriod"/>
              <a:tabLst>
                <a:tab pos="457200" algn="l"/>
              </a:tabLs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nakon korištenja WC-a,</a:t>
            </a:r>
          </a:p>
          <a:p>
            <a:pPr marL="342900" lvl="0" indent="-342900">
              <a:lnSpc>
                <a:spcPct val="107000"/>
              </a:lnSpc>
              <a:spcAft>
                <a:spcPts val="800"/>
              </a:spcAft>
              <a:buFont typeface="+mj-lt"/>
              <a:buAutoNum type="arabicPeriod"/>
              <a:tabLst>
                <a:tab pos="457200" algn="l"/>
              </a:tabLs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nakon bilo kojeg kontakta sa stolicom ili povraćenim sadržajem,</a:t>
            </a:r>
          </a:p>
          <a:p>
            <a:pPr marL="342900" lvl="0" indent="-342900">
              <a:lnSpc>
                <a:spcPct val="107000"/>
              </a:lnSpc>
              <a:spcAft>
                <a:spcPts val="800"/>
              </a:spcAft>
              <a:buFont typeface="+mj-lt"/>
              <a:buAutoNum type="arabicPeriod"/>
              <a:tabLst>
                <a:tab pos="457200" algn="l"/>
              </a:tabLs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prije svakog kontakta s hranom (prije pripreme i prije jela).</a:t>
            </a:r>
          </a:p>
          <a:p>
            <a:pPr>
              <a:lnSpc>
                <a:spcPct val="107000"/>
              </a:lnSpc>
              <a:spcAft>
                <a:spcPts val="800"/>
              </a:spcAft>
            </a:pPr>
            <a:r>
              <a:rPr lang="hr-HR" sz="3200" dirty="0">
                <a:effectLst/>
                <a:latin typeface="Calibri" panose="020F0502020204030204" pitchFamily="34" charset="0"/>
                <a:ea typeface="Calibri" panose="020F0502020204030204" pitchFamily="34" charset="0"/>
                <a:cs typeface="Times New Roman" panose="02020603050405020304" pitchFamily="18" charset="0"/>
              </a:rPr>
              <a:t> </a:t>
            </a:r>
            <a:r>
              <a:rPr lang="hr-HR" sz="2000" b="1" dirty="0">
                <a:effectLst/>
                <a:latin typeface="Calibri" panose="020F0502020204030204" pitchFamily="34" charset="0"/>
                <a:ea typeface="Calibri" panose="020F0502020204030204" pitchFamily="34" charset="0"/>
                <a:cs typeface="Times New Roman" panose="02020603050405020304" pitchFamily="18" charset="0"/>
              </a:rPr>
              <a:t>Pranje ruku sapunom i vodom najbolji  je način odstranjenja </a:t>
            </a:r>
            <a:r>
              <a:rPr lang="hr-HR" sz="2000" b="1" dirty="0" err="1">
                <a:effectLst/>
                <a:latin typeface="Calibri" panose="020F0502020204030204" pitchFamily="34" charset="0"/>
                <a:ea typeface="Calibri" panose="020F0502020204030204" pitchFamily="34" charset="0"/>
                <a:cs typeface="Times New Roman" panose="02020603050405020304" pitchFamily="18" charset="0"/>
              </a:rPr>
              <a:t>mikrorganizama</a:t>
            </a:r>
            <a:r>
              <a:rPr lang="hr-HR" sz="2000" b="1" dirty="0">
                <a:effectLst/>
                <a:latin typeface="Calibri" panose="020F0502020204030204" pitchFamily="34" charset="0"/>
                <a:ea typeface="Calibri" panose="020F0502020204030204" pitchFamily="34" charset="0"/>
                <a:cs typeface="Times New Roman" panose="02020603050405020304" pitchFamily="18" charset="0"/>
              </a:rPr>
              <a:t> u svim situacijama.</a:t>
            </a:r>
            <a:endParaRPr lang="hr-HR" sz="2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Svjetski dan čistih ruku: Prije i poslije jela treba ruke prati - Vijesti |  Radio Televizija Budva - Budva Crna Gora">
            <a:extLst>
              <a:ext uri="{FF2B5EF4-FFF2-40B4-BE49-F238E27FC236}">
                <a16:creationId xmlns:a16="http://schemas.microsoft.com/office/drawing/2014/main" xmlns="" id="{67524B56-2485-46E1-833D-3F9AAB4AC5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8066" y="1986455"/>
            <a:ext cx="4433297" cy="3121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39771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0E0F488-B181-4466-9A8F-4B8B0B86C850}"/>
              </a:ext>
            </a:extLst>
          </p:cNvPr>
          <p:cNvSpPr txBox="1"/>
          <p:nvPr/>
        </p:nvSpPr>
        <p:spPr>
          <a:xfrm>
            <a:off x="650327" y="437892"/>
            <a:ext cx="6093372" cy="6333272"/>
          </a:xfrm>
          <a:prstGeom prst="rect">
            <a:avLst/>
          </a:prstGeom>
          <a:noFill/>
        </p:spPr>
        <p:txBody>
          <a:bodyPr wrap="square">
            <a:spAutoFit/>
          </a:bodyPr>
          <a:lstStyle/>
          <a:p>
            <a:pPr>
              <a:lnSpc>
                <a:spcPct val="107000"/>
              </a:lnSpc>
              <a:spcAft>
                <a:spcPts val="800"/>
              </a:spcAft>
            </a:pP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Pranje lica (umivanje)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 dermatolozima i stručnjacima </a:t>
            </a:r>
            <a:r>
              <a:rPr lang="hr-HR"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trebali bismo se umivati dva puta dnevno.</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Više od tri puta je suvišno i moglo bi poremetiti ravnotežu pH i prirodnog sjaja kože. Češće umivanje se preporučuje samo u posebnim slučajevima ako smo lice zaprljali radom ili boravkom u prljavom prostoru ili ako imate vrlo masnu kožu. Preporučujemo umivanje ujutro i prije spavanja. Najjednostavnije je uvrstiti umivanje u rutinsku njegu za lice!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Pravilno umivanje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Za umivanje uvijek koristiti mlaku vodu (ne hladnu i ne             pre toplu)</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-Namočite lice vodom</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-Nasapunajte lice i kružnim potezima blago ga masirajte dok sapun ne počne pjeniti.</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-Uklonite sapunicu toplom vodom </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Osušite lice ručnikom</a:t>
            </a: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p:txBody>
      </p:sp>
      <p:pic>
        <p:nvPicPr>
          <p:cNvPr id="2050" name="Picture 2" descr="REDOVITO UMIVANJE I ČIŠĆENJE LICA JE VAŽNA HIGIJENSKA NAVIKA KAO I PRANJE  ZUBI! Trebate je primjenjivati i ujutro i uveče, evo i zašto! | Novi.ba">
            <a:extLst>
              <a:ext uri="{FF2B5EF4-FFF2-40B4-BE49-F238E27FC236}">
                <a16:creationId xmlns:a16="http://schemas.microsoft.com/office/drawing/2014/main" xmlns="" id="{3C365A0A-11D3-4B71-B1B9-907FB3A41B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3699" y="1355836"/>
            <a:ext cx="5374860" cy="37364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63558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2D5EB68-D25B-423F-B845-18C953D5DC69}"/>
              </a:ext>
            </a:extLst>
          </p:cNvPr>
          <p:cNvSpPr txBox="1"/>
          <p:nvPr/>
        </p:nvSpPr>
        <p:spPr>
          <a:xfrm>
            <a:off x="634562" y="516952"/>
            <a:ext cx="6093372" cy="5824095"/>
          </a:xfrm>
          <a:prstGeom prst="rect">
            <a:avLst/>
          </a:prstGeom>
          <a:noFill/>
        </p:spPr>
        <p:txBody>
          <a:bodyPr wrap="square">
            <a:spAutoFit/>
          </a:bodyPr>
          <a:lstStyle/>
          <a:p>
            <a:pPr>
              <a:lnSpc>
                <a:spcPct val="107000"/>
              </a:lnSpc>
              <a:spcAft>
                <a:spcPts val="800"/>
              </a:spcAft>
            </a:pP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Pranje tijela (kupanje ili tuširanje)</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Provođenje pravilne higijene neophodno je jer je koža važan zaštitni organ. Koža nas štiti od kemijskih, toplinskih, mehaničkih utjecaja. Također, preko receptora na koži primamo signale koje koristimo u našoj životnoj orijentaciji. Čistoća kože utječe na disanje, termoregulaciju, imunološki sustav, stvaranje vitamina D...</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Ako koža nije čista, sve navedene funkcije kože otežane su, pore na koži zatvaraju se, ljušti se epitel, znojenje je pojačano, pojačan je rad žlijezda lojnica i stvara se plodno tlo za razvoj raznih mikroorganizama i patoloških promjena na našoj koži u obliku dermatitisa, folikulitisa ili iritacije.</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Prevencija je svega toga pravilno i dobro održavanje osobne higijene kompletnog tijela. Higijena tijela najbolje se održava vodom i ispravnim sredstvima za pranje. Pri izboru sredstava za pranje potrebno je obratiti pozornost na njihovu pH - vrijednost. Najbolje je koristiti neutralan sapun kisele reakcije.</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p:txBody>
      </p:sp>
      <p:pic>
        <p:nvPicPr>
          <p:cNvPr id="3074" name="Picture 2" descr="Tuširanje je bolje od kupanja jer sprječava infekcije">
            <a:extLst>
              <a:ext uri="{FF2B5EF4-FFF2-40B4-BE49-F238E27FC236}">
                <a16:creationId xmlns:a16="http://schemas.microsoft.com/office/drawing/2014/main" xmlns="" id="{08E497A3-D6D3-4095-ACAC-0D6744215A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2952" y="940850"/>
            <a:ext cx="5048711" cy="33316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6020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D1C8675-B67C-4146-AD50-3223726ACB2A}"/>
              </a:ext>
            </a:extLst>
          </p:cNvPr>
          <p:cNvSpPr txBox="1"/>
          <p:nvPr/>
        </p:nvSpPr>
        <p:spPr>
          <a:xfrm>
            <a:off x="760686" y="250999"/>
            <a:ext cx="6093372" cy="5777287"/>
          </a:xfrm>
          <a:prstGeom prst="rect">
            <a:avLst/>
          </a:prstGeom>
          <a:noFill/>
        </p:spPr>
        <p:txBody>
          <a:bodyPr wrap="square">
            <a:spAutoFit/>
          </a:bodyPr>
          <a:lstStyle/>
          <a:p>
            <a:pPr>
              <a:lnSpc>
                <a:spcPct val="107000"/>
              </a:lnSpc>
              <a:spcAft>
                <a:spcPts val="800"/>
              </a:spcAft>
            </a:pPr>
            <a:r>
              <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Higijenske navike pravilnoga pranja tijela treba provoditi:</a:t>
            </a:r>
          </a:p>
          <a:p>
            <a:pPr marL="342900" lvl="0" indent="-342900">
              <a:lnSpc>
                <a:spcPct val="107000"/>
              </a:lnSpc>
              <a:spcAft>
                <a:spcPts val="800"/>
              </a:spcAft>
              <a:buSzPts val="1000"/>
              <a:buFont typeface="Symbol" panose="05050102010706020507" pitchFamily="18"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svakodnevno, najbolje navečer, prije odlaska na spavanje;</a:t>
            </a:r>
          </a:p>
          <a:p>
            <a:pPr marL="342900" lvl="0" indent="-342900">
              <a:lnSpc>
                <a:spcPct val="107000"/>
              </a:lnSpc>
              <a:spcAft>
                <a:spcPts val="800"/>
              </a:spcAft>
              <a:buSzPts val="1000"/>
              <a:buFont typeface="Symbol" panose="05050102010706020507" pitchFamily="18"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kupanjem u kadi ili tuširanjem;</a:t>
            </a:r>
          </a:p>
          <a:p>
            <a:pPr marL="342900" lvl="0" indent="-342900">
              <a:lnSpc>
                <a:spcPct val="107000"/>
              </a:lnSpc>
              <a:spcAft>
                <a:spcPts val="800"/>
              </a:spcAft>
              <a:buSzPts val="1000"/>
              <a:buFont typeface="Symbol" panose="05050102010706020507" pitchFamily="18"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tuširanjem mlaz vode djeluje na kardiovaskularni, dišni i živčani sustav;</a:t>
            </a:r>
          </a:p>
          <a:p>
            <a:pPr marL="342900" lvl="0" indent="-342900">
              <a:lnSpc>
                <a:spcPct val="107000"/>
              </a:lnSpc>
              <a:spcAft>
                <a:spcPts val="800"/>
              </a:spcAft>
              <a:buSzPts val="1000"/>
              <a:buFont typeface="Symbol" panose="05050102010706020507" pitchFamily="18"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potrebno je koristiti umjereno toplu vodu;</a:t>
            </a:r>
          </a:p>
          <a:p>
            <a:pPr marL="342900" lvl="0" indent="-342900">
              <a:lnSpc>
                <a:spcPct val="107000"/>
              </a:lnSpc>
              <a:spcAft>
                <a:spcPts val="800"/>
              </a:spcAft>
              <a:buSzPts val="1000"/>
              <a:buFont typeface="Symbol" panose="05050102010706020507" pitchFamily="18"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valja izbjegavati spužvice pri pranju (veliki su rasadnik bakterija);</a:t>
            </a:r>
          </a:p>
          <a:p>
            <a:pPr marL="342900" lvl="0" indent="-342900">
              <a:lnSpc>
                <a:spcPct val="107000"/>
              </a:lnSpc>
              <a:spcAft>
                <a:spcPts val="800"/>
              </a:spcAft>
              <a:buSzPts val="1000"/>
              <a:buFont typeface="Symbol" panose="05050102010706020507" pitchFamily="18" charset="2"/>
              <a:buChar char=""/>
              <a:tabLst>
                <a:tab pos="457200" algn="l"/>
              </a:tabLs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nakon tuširanja tijelo treba dobro istrljati </a:t>
            </a:r>
            <a:r>
              <a:rPr lang="hr-HR" sz="18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frotirnim</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ručnikom jer time pospješujemo cirkulaciju.</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r>
              <a:rPr lang="hr-HR" sz="1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Pranje kose trebalo bi biti po prije rečenom povremena njega</a:t>
            </a: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Prečesto pranje kose, slažu se mnogi stručnjaci, loša je navika koja još više oštećuje kosu jer je isušuje i iritira vlasište. Posebno je to loše za dugu kosu. 'Kad je kratka kosa u pitanju, onda još i može proći jer je riječ o mladoj kosi.</a:t>
            </a:r>
          </a:p>
        </p:txBody>
      </p:sp>
      <p:pic>
        <p:nvPicPr>
          <p:cNvPr id="4098" name="Picture 2" descr="Ujutro ili uveče: Tip kose određuje vrijeme pranja | Tuzlanski.ba">
            <a:extLst>
              <a:ext uri="{FF2B5EF4-FFF2-40B4-BE49-F238E27FC236}">
                <a16:creationId xmlns:a16="http://schemas.microsoft.com/office/drawing/2014/main" xmlns="" id="{CEE8C35A-0066-4A0E-A2CA-DC03D21A62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13828" y="2222939"/>
            <a:ext cx="5259253" cy="2878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70422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FB62E89-3592-41F0-9604-F26A9EFC99A8}"/>
              </a:ext>
            </a:extLst>
          </p:cNvPr>
          <p:cNvSpPr txBox="1"/>
          <p:nvPr/>
        </p:nvSpPr>
        <p:spPr>
          <a:xfrm>
            <a:off x="1265183" y="505862"/>
            <a:ext cx="7468914" cy="2161361"/>
          </a:xfrm>
          <a:prstGeom prst="rect">
            <a:avLst/>
          </a:prstGeom>
          <a:noFill/>
        </p:spPr>
        <p:txBody>
          <a:bodyPr wrap="square">
            <a:spAutoFit/>
          </a:bodyPr>
          <a:lstStyle/>
          <a:p>
            <a:pPr>
              <a:lnSpc>
                <a:spcPct val="107000"/>
              </a:lnSpc>
              <a:spcAft>
                <a:spcPts val="800"/>
              </a:spcAft>
            </a:pP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Higijena zuba i usne šupljine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Higijena zuba i usne šupljine nije važna samo za zdravlje usta i zuba nego i za cjelokupno zdravlje.</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 načinu i učestalosti pranja zuba čuli smo mnogo puta u životu od školske edukacije pa do reklamnih spotova te je teško da postoji netko tko o ovom dijelu higijene ne zna ništa </a:t>
            </a:r>
          </a:p>
        </p:txBody>
      </p:sp>
      <p:sp>
        <p:nvSpPr>
          <p:cNvPr id="5" name="TextBox 4">
            <a:extLst>
              <a:ext uri="{FF2B5EF4-FFF2-40B4-BE49-F238E27FC236}">
                <a16:creationId xmlns:a16="http://schemas.microsoft.com/office/drawing/2014/main" xmlns="" id="{9C1B0B28-40F3-4499-BE8A-2187D4853E85}"/>
              </a:ext>
            </a:extLst>
          </p:cNvPr>
          <p:cNvSpPr txBox="1"/>
          <p:nvPr/>
        </p:nvSpPr>
        <p:spPr>
          <a:xfrm>
            <a:off x="1265182" y="2807770"/>
            <a:ext cx="7468915" cy="3050450"/>
          </a:xfrm>
          <a:prstGeom prst="rect">
            <a:avLst/>
          </a:prstGeom>
          <a:noFill/>
        </p:spPr>
        <p:txBody>
          <a:bodyPr wrap="square">
            <a:spAutoFit/>
          </a:bodyPr>
          <a:lstStyle/>
          <a:p>
            <a:pPr>
              <a:lnSpc>
                <a:spcPct val="107000"/>
              </a:lnSpc>
              <a:spcAft>
                <a:spcPts val="800"/>
              </a:spcAft>
            </a:pP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Higijena ušiju</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Uho je dio slušnog organa, a sastoji se od tri dijela – vanjskog, srednjeg i unutarnjeg uha. Vanjsko uho i srednje uho su uglavnom odgovorni za sluh, dok je unutarnje uho odgovorno za sluh i ravnotežu. Uši se </a:t>
            </a:r>
            <a:r>
              <a:rPr lang="hr-HR" sz="1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trebaju redovito čistiti,</a:t>
            </a: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kako bi se spriječile infekcije ili gubitak sluha, zbog pretjeranog nakupljanja cerumena. </a:t>
            </a:r>
          </a:p>
          <a:p>
            <a:pPr>
              <a:lnSpc>
                <a:spcPct val="107000"/>
              </a:lnSpc>
              <a:spcAft>
                <a:spcPts val="800"/>
              </a:spcAft>
            </a:pPr>
            <a:r>
              <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Stručnjaci često upozoravaju da je potreban izniman oprez kada čistimo uši i područje oko uši. Vrlo je jednostavno staviti mali objekt u ušni kanal i izazvati bolne infekcije, čak i probijanje ušnog bubnjića. </a:t>
            </a:r>
          </a:p>
        </p:txBody>
      </p:sp>
      <p:pic>
        <p:nvPicPr>
          <p:cNvPr id="6146" name="Picture 2" descr="Estetska Stomatologija – Najljepši Osmijesi U Dentalnom Centru Kalmar |  Extravagant.com.hr">
            <a:extLst>
              <a:ext uri="{FF2B5EF4-FFF2-40B4-BE49-F238E27FC236}">
                <a16:creationId xmlns:a16="http://schemas.microsoft.com/office/drawing/2014/main" xmlns="" id="{C3BAB3EB-B6AD-4AA9-93BC-0EAD1920B82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1823" y="924972"/>
            <a:ext cx="2733675" cy="167640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Galerija slika - Čišćenje uši štapićima može biti uzrok infekcija te bolova  | 24sata">
            <a:extLst>
              <a:ext uri="{FF2B5EF4-FFF2-40B4-BE49-F238E27FC236}">
                <a16:creationId xmlns:a16="http://schemas.microsoft.com/office/drawing/2014/main" xmlns="" id="{E279ACBA-C8B3-4D36-9365-567935B58F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47273" y="3570890"/>
            <a:ext cx="3098225" cy="25040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64164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Depth</Template>
  <TotalTime>159</TotalTime>
  <Words>2953</Words>
  <Application>Microsoft Office PowerPoint</Application>
  <PresentationFormat>Widescreen</PresentationFormat>
  <Paragraphs>208</Paragraphs>
  <Slides>31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Arial</vt:lpstr>
      <vt:lpstr>Calibri</vt:lpstr>
      <vt:lpstr>Corbel</vt:lpstr>
      <vt:lpstr>Symbol</vt:lpstr>
      <vt:lpstr>Times New Roman</vt:lpstr>
      <vt:lpstr>Wingdings</vt:lpstr>
      <vt:lpstr>Depth</vt:lpstr>
      <vt:lpstr>PowerPoint Presentation</vt:lpstr>
      <vt:lpstr>PowerPoint Presentation</vt:lpstr>
      <vt:lpstr>PowerPoint Presentation</vt:lpstr>
      <vt:lpstr>U osobnoj higijeni postoji još jedna podjela, podjela prema učestalosti provedbe  svakodnevno → dnevna njega više puta dnevno → djelomična njega povremeno → povremena njega </vt:lpstr>
      <vt:lpstr>PowerPoint Presentation</vt:lpstr>
      <vt:lpstr>PowerPoint Presentation</vt:lpstr>
      <vt:lpstr>PowerPoint Presentation</vt:lpstr>
      <vt:lpstr>PowerPoint Presentation</vt:lpstr>
      <vt:lpstr>PowerPoint Presentation</vt:lpstr>
      <vt:lpstr>Ostale higijenske postupke nećemo posebno prikazivati (obrađeni su u stručnom radu) osim higijene noktiju  zbog osobite važnosti iz dva razloga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H  V A L 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Dražen</dc:creator>
  <cp:lastModifiedBy>IT</cp:lastModifiedBy>
  <cp:revision>17</cp:revision>
  <dcterms:created xsi:type="dcterms:W3CDTF">2021-01-08T10:03:04Z</dcterms:created>
  <dcterms:modified xsi:type="dcterms:W3CDTF">2021-01-19T09:06:02Z</dcterms:modified>
</cp:coreProperties>
</file>