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5" r:id="rId3"/>
    <p:sldId id="266" r:id="rId4"/>
    <p:sldId id="260" r:id="rId5"/>
    <p:sldId id="267" r:id="rId6"/>
    <p:sldId id="268" r:id="rId7"/>
    <p:sldId id="263" r:id="rId8"/>
    <p:sldId id="264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7CC8-B66A-474F-B901-5EBBBA711CD5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0ED4-B52C-482B-A8AD-D7D8560940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176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7CC8-B66A-474F-B901-5EBBBA711CD5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0ED4-B52C-482B-A8AD-D7D8560940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3720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7CC8-B66A-474F-B901-5EBBBA711CD5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0ED4-B52C-482B-A8AD-D7D8560940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3193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7CC8-B66A-474F-B901-5EBBBA711CD5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0ED4-B52C-482B-A8AD-D7D856094006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3931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7CC8-B66A-474F-B901-5EBBBA711CD5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0ED4-B52C-482B-A8AD-D7D8560940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399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7CC8-B66A-474F-B901-5EBBBA711CD5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0ED4-B52C-482B-A8AD-D7D8560940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7896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7CC8-B66A-474F-B901-5EBBBA711CD5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0ED4-B52C-482B-A8AD-D7D8560940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3449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7CC8-B66A-474F-B901-5EBBBA711CD5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0ED4-B52C-482B-A8AD-D7D8560940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6994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7CC8-B66A-474F-B901-5EBBBA711CD5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0ED4-B52C-482B-A8AD-D7D8560940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6750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7CC8-B66A-474F-B901-5EBBBA711CD5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0ED4-B52C-482B-A8AD-D7D8560940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4763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7CC8-B66A-474F-B901-5EBBBA711CD5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0ED4-B52C-482B-A8AD-D7D8560940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4022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7CC8-B66A-474F-B901-5EBBBA711CD5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0ED4-B52C-482B-A8AD-D7D8560940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9447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7CC8-B66A-474F-B901-5EBBBA711CD5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0ED4-B52C-482B-A8AD-D7D8560940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8202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7CC8-B66A-474F-B901-5EBBBA711CD5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0ED4-B52C-482B-A8AD-D7D8560940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660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7CC8-B66A-474F-B901-5EBBBA711CD5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0ED4-B52C-482B-A8AD-D7D8560940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809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7CC8-B66A-474F-B901-5EBBBA711CD5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0ED4-B52C-482B-A8AD-D7D8560940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640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7CC8-B66A-474F-B901-5EBBBA711CD5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0ED4-B52C-482B-A8AD-D7D8560940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0834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78C7CC8-B66A-474F-B901-5EBBBA711CD5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A0ED4-B52C-482B-A8AD-D7D8560940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7670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0BAAC7-DF9B-464E-AB85-2BF66950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7353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D R A V A   P R E H R A N A</a:t>
            </a:r>
            <a:br>
              <a:rPr lang="hr-H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I  Nj E Z I N A    V A Ž N O S T</a:t>
            </a:r>
            <a:endParaRPr lang="hr-HR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970ECA-6950-46D3-A447-117230BAE30B}"/>
              </a:ext>
            </a:extLst>
          </p:cNvPr>
          <p:cNvSpPr txBox="1"/>
          <p:nvPr/>
        </p:nvSpPr>
        <p:spPr>
          <a:xfrm>
            <a:off x="710784" y="2038662"/>
            <a:ext cx="1064301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Zdrava prehrana zadovoljava sve fiziološke prehrambene potrebe pojedinca, koje uključuju adekvatan unos:</a:t>
            </a:r>
          </a:p>
          <a:p>
            <a:r>
              <a:rPr lang="hr-HR" sz="2400" dirty="0"/>
              <a:t>1 Energije,</a:t>
            </a:r>
          </a:p>
          <a:p>
            <a:r>
              <a:rPr lang="hr-HR" sz="2400" dirty="0"/>
              <a:t>2 Esencijalnih </a:t>
            </a:r>
            <a:r>
              <a:rPr lang="hr-HR" sz="2400" dirty="0" err="1"/>
              <a:t>makronutrijenata</a:t>
            </a:r>
            <a:r>
              <a:rPr lang="hr-HR" sz="2400" dirty="0"/>
              <a:t> (proteini, tj. aminokiseline, masti, tj. masne kiseline, vlakna)</a:t>
            </a:r>
          </a:p>
          <a:p>
            <a:r>
              <a:rPr lang="hr-HR" sz="2400" dirty="0"/>
              <a:t>3 </a:t>
            </a:r>
            <a:r>
              <a:rPr lang="hr-HR" sz="2400" dirty="0" err="1"/>
              <a:t>Mikronutrijenata</a:t>
            </a:r>
            <a:r>
              <a:rPr lang="hr-HR" sz="2400" dirty="0"/>
              <a:t> (vitamini, minerali),</a:t>
            </a:r>
          </a:p>
          <a:p>
            <a:r>
              <a:rPr lang="hr-HR" sz="2400" dirty="0"/>
              <a:t>4 </a:t>
            </a:r>
            <a:r>
              <a:rPr lang="hr-HR" sz="2400" dirty="0" err="1"/>
              <a:t>Fito</a:t>
            </a:r>
            <a:r>
              <a:rPr lang="hr-HR" sz="2400" dirty="0"/>
              <a:t>- i </a:t>
            </a:r>
            <a:r>
              <a:rPr lang="hr-HR" sz="2400" dirty="0" err="1"/>
              <a:t>zoonutrijenata</a:t>
            </a:r>
            <a:r>
              <a:rPr lang="hr-HR" sz="2400" dirty="0"/>
              <a:t>,</a:t>
            </a:r>
          </a:p>
          <a:p>
            <a:r>
              <a:rPr lang="hr-HR" sz="2400" dirty="0"/>
              <a:t>5 Vode,</a:t>
            </a:r>
          </a:p>
          <a:p>
            <a:r>
              <a:rPr lang="hr-HR" sz="2400" dirty="0"/>
              <a:t>6 Minimizira unos otrova, tj. štetnih tvari bakterijskog, virusnog, biljnog, gljivičnog, životinjskog i anorganskog podrijetla prisutnih u samoj hrani ili stvorenih tijekom njene obrade,</a:t>
            </a:r>
          </a:p>
          <a:p>
            <a:r>
              <a:rPr lang="hr-HR" sz="2400" dirty="0"/>
              <a:t>7 Zadovoljava psihološke i sociokulturne potrebe pojedinca.</a:t>
            </a:r>
          </a:p>
        </p:txBody>
      </p:sp>
    </p:spTree>
    <p:extLst>
      <p:ext uri="{BB962C8B-B14F-4D97-AF65-F5344CB8AC3E}">
        <p14:creationId xmlns:p14="http://schemas.microsoft.com/office/powerpoint/2010/main" val="1996695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B5B806-44AC-42DE-861A-24D39D97BAB6}"/>
              </a:ext>
            </a:extLst>
          </p:cNvPr>
          <p:cNvSpPr txBox="1"/>
          <p:nvPr/>
        </p:nvSpPr>
        <p:spPr>
          <a:xfrm>
            <a:off x="2608289" y="779489"/>
            <a:ext cx="653196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00B0F0"/>
                </a:solidFill>
              </a:rPr>
              <a:t>Indeks tjelesne mase (ITM) </a:t>
            </a:r>
            <a:r>
              <a:rPr lang="hr-HR" sz="2000" dirty="0">
                <a:solidFill>
                  <a:srgbClr val="FFFF00"/>
                </a:solidFill>
              </a:rPr>
              <a:t>izračunava se na sljedeći način:</a:t>
            </a:r>
          </a:p>
          <a:p>
            <a:r>
              <a:rPr lang="hr-HR" sz="2000" dirty="0">
                <a:solidFill>
                  <a:srgbClr val="FFFF00"/>
                </a:solidFill>
              </a:rPr>
              <a:t>•	ITM = težina (kg) podijeljena s kvadratom visine (m²)</a:t>
            </a:r>
          </a:p>
          <a:p>
            <a:r>
              <a:rPr lang="hr-HR" sz="2000" dirty="0">
                <a:solidFill>
                  <a:srgbClr val="FFFF00"/>
                </a:solidFill>
              </a:rPr>
              <a:t>ITM predstavlja metodu za određivanje približnog statusa težine i povezan je s rizikom od šećerne bolesti (dijabetesa) i smrti zbog uzroka povezanih s pretilošću.</a:t>
            </a:r>
          </a:p>
          <a:p>
            <a:r>
              <a:rPr lang="hr-HR" sz="2000" dirty="0">
                <a:solidFill>
                  <a:srgbClr val="FFFF00"/>
                </a:solidFill>
              </a:rPr>
              <a:t>S porastom ITM-a povećava se i rizik od bolesti kao što su dijabetes tipa 2, hipertenzija i kardiovaskularne bolesti, u usporedbi s normalnom težinom i opsegom struka.3</a:t>
            </a:r>
          </a:p>
          <a:p>
            <a:r>
              <a:rPr lang="hr-HR" sz="2000" dirty="0">
                <a:solidFill>
                  <a:srgbClr val="FFFF00"/>
                </a:solidFill>
              </a:rPr>
              <a:t>Upišite sljedeće podatke i izračunajte svoj indeks tjelesne mase (ITM).</a:t>
            </a:r>
          </a:p>
          <a:p>
            <a:r>
              <a:rPr lang="hr-HR" sz="2000" dirty="0">
                <a:solidFill>
                  <a:srgbClr val="FFFF00"/>
                </a:solidFill>
              </a:rPr>
              <a:t>Visina:   cm</a:t>
            </a:r>
          </a:p>
          <a:p>
            <a:r>
              <a:rPr lang="hr-HR" sz="2000" dirty="0">
                <a:solidFill>
                  <a:srgbClr val="FFFF00"/>
                </a:solidFill>
              </a:rPr>
              <a:t>Težina:   kg</a:t>
            </a:r>
          </a:p>
          <a:p>
            <a:r>
              <a:rPr lang="hr-HR" sz="2000" dirty="0">
                <a:solidFill>
                  <a:srgbClr val="FFFF00"/>
                </a:solidFill>
              </a:rPr>
              <a:t>Spol:    </a:t>
            </a:r>
          </a:p>
          <a:p>
            <a:r>
              <a:rPr lang="hr-HR" sz="2000" dirty="0">
                <a:solidFill>
                  <a:srgbClr val="FFFF00"/>
                </a:solidFill>
              </a:rPr>
              <a:t>Dob:   god</a:t>
            </a:r>
          </a:p>
          <a:p>
            <a:r>
              <a:rPr lang="hr-HR" sz="2000" dirty="0">
                <a:solidFill>
                  <a:srgbClr val="FFFF00"/>
                </a:solidFill>
              </a:rPr>
              <a:t>Indeks tjelesne mase:  , zaključak:  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66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F82D246-95F0-4EA5-80B8-CB174502701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0" y="340042"/>
            <a:ext cx="5760720" cy="61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55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2BCA18-1237-4CAD-A874-71A80B63F0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317" y="1454046"/>
            <a:ext cx="6400801" cy="49804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8A8B88-AB98-47A9-8199-A9E429EC9044}"/>
              </a:ext>
            </a:extLst>
          </p:cNvPr>
          <p:cNvSpPr txBox="1"/>
          <p:nvPr/>
        </p:nvSpPr>
        <p:spPr>
          <a:xfrm>
            <a:off x="3331564" y="288560"/>
            <a:ext cx="6093500" cy="58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iramida pravilne prehrane</a:t>
            </a:r>
            <a:r>
              <a:rPr lang="hr-HR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50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0A5F0F-2414-4D1D-B64B-A1B741F821E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99" y="1469037"/>
            <a:ext cx="5329002" cy="47357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B632D-C46A-4526-984D-2AEB217E483F}"/>
              </a:ext>
            </a:extLst>
          </p:cNvPr>
          <p:cNvSpPr txBox="1"/>
          <p:nvPr/>
        </p:nvSpPr>
        <p:spPr>
          <a:xfrm>
            <a:off x="3250383" y="306710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Tanjur pravilne prehrane</a:t>
            </a:r>
            <a:endParaRPr lang="hr-H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70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089F61-95FD-44D5-B614-E9FDF6AD183D}"/>
              </a:ext>
            </a:extLst>
          </p:cNvPr>
          <p:cNvSpPr txBox="1"/>
          <p:nvPr/>
        </p:nvSpPr>
        <p:spPr>
          <a:xfrm>
            <a:off x="1154244" y="299803"/>
            <a:ext cx="923394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00B0F0"/>
                </a:solidFill>
              </a:rPr>
              <a:t>Prehrana pri poremećaju u metabolizmu (</a:t>
            </a:r>
            <a:r>
              <a:rPr lang="hr-HR" sz="2000" dirty="0" err="1">
                <a:solidFill>
                  <a:srgbClr val="00B0F0"/>
                </a:solidFill>
              </a:rPr>
              <a:t>hiperkolesterolemija</a:t>
            </a:r>
            <a:r>
              <a:rPr lang="hr-HR" sz="2000" dirty="0"/>
              <a:t>)</a:t>
            </a:r>
          </a:p>
          <a:p>
            <a:endParaRPr lang="hr-HR" dirty="0"/>
          </a:p>
          <a:p>
            <a:r>
              <a:rPr lang="hr-HR" dirty="0"/>
              <a:t> </a:t>
            </a:r>
            <a:r>
              <a:rPr lang="hr-HR" dirty="0">
                <a:solidFill>
                  <a:srgbClr val="FFFF00"/>
                </a:solidFill>
              </a:rPr>
              <a:t>Treba naglasiti da dosada navedene preporuke  predstavljaju vrijednosti koje zadovoljavaju potrebe  97-98% populacije, što znači da postoji 2-3%-</a:t>
            </a:r>
            <a:r>
              <a:rPr lang="hr-HR" dirty="0" err="1">
                <a:solidFill>
                  <a:srgbClr val="FFFF00"/>
                </a:solidFill>
              </a:rPr>
              <a:t>tna</a:t>
            </a:r>
            <a:r>
              <a:rPr lang="hr-HR" dirty="0">
                <a:solidFill>
                  <a:srgbClr val="FFFF00"/>
                </a:solidFill>
              </a:rPr>
              <a:t> mogućnost da njihovo praćenje neće zadovoljiti vaše prehrambene potrebe. </a:t>
            </a:r>
          </a:p>
          <a:p>
            <a:r>
              <a:rPr lang="hr-HR" dirty="0">
                <a:solidFill>
                  <a:srgbClr val="FFFF00"/>
                </a:solidFill>
              </a:rPr>
              <a:t>Medicina, a skupa s njom i nutricionizam, napreduju u smjeru personalizacije.. U skoroj budućnosti možemo očekivati razvoj alata za individualnu dijagnozu nutritivnih potreba te potpunu individualizaciju smjernica. Do onda, najbolji pristup jest pratiti znanstvene preporuke unosa nutrijenata.</a:t>
            </a:r>
          </a:p>
          <a:p>
            <a:r>
              <a:rPr lang="hr-HR" dirty="0">
                <a:solidFill>
                  <a:srgbClr val="FFFF00"/>
                </a:solidFill>
              </a:rPr>
              <a:t>Iz navedenog zaključujemo da je zdrava prehrana  uvijek </a:t>
            </a:r>
            <a:r>
              <a:rPr lang="hr-HR" dirty="0"/>
              <a:t>individualna.</a:t>
            </a:r>
            <a:r>
              <a:rPr lang="hr-HR" dirty="0">
                <a:solidFill>
                  <a:srgbClr val="FFFF00"/>
                </a:solidFill>
              </a:rPr>
              <a:t> Dakle sukladno zdravstvenom stanju, dobi </a:t>
            </a:r>
            <a:r>
              <a:rPr lang="hr-HR" dirty="0" err="1">
                <a:solidFill>
                  <a:srgbClr val="FFFF00"/>
                </a:solidFill>
              </a:rPr>
              <a:t>itd</a:t>
            </a:r>
            <a:r>
              <a:rPr lang="hr-HR" dirty="0">
                <a:solidFill>
                  <a:srgbClr val="FFFF00"/>
                </a:solidFill>
              </a:rPr>
              <a:t> ista količina neke namirnice neće biti jednako dobra ili štetna za svaku osobu do drastičnih primjera jer za nekoga može i  najmanja količine neke namirnice biti smrtonosna (naročito u slučaju alergija) a netko drugi će imati pozitivan efekt.</a:t>
            </a:r>
          </a:p>
          <a:p>
            <a:r>
              <a:rPr lang="hr-HR" dirty="0" err="1"/>
              <a:t>Hiperkolerstelolemija</a:t>
            </a:r>
            <a:r>
              <a:rPr lang="hr-HR" dirty="0">
                <a:solidFill>
                  <a:srgbClr val="FFFF00"/>
                </a:solidFill>
              </a:rPr>
              <a:t> je povećana razina kolesterola u krvi veća od 6,2 </a:t>
            </a:r>
            <a:r>
              <a:rPr lang="hr-HR" dirty="0" err="1">
                <a:solidFill>
                  <a:srgbClr val="FFFF00"/>
                </a:solidFill>
              </a:rPr>
              <a:t>mmol</a:t>
            </a:r>
            <a:r>
              <a:rPr lang="hr-HR" dirty="0">
                <a:solidFill>
                  <a:srgbClr val="FFFF00"/>
                </a:solidFill>
              </a:rPr>
              <a:t>/l koja se može pojaviti iz različitih uzroka. Najčešća je porodična </a:t>
            </a:r>
            <a:r>
              <a:rPr lang="hr-HR" dirty="0" err="1">
                <a:solidFill>
                  <a:srgbClr val="FFFF00"/>
                </a:solidFill>
              </a:rPr>
              <a:t>hiperkolesterolemija</a:t>
            </a:r>
            <a:r>
              <a:rPr lang="hr-HR" dirty="0">
                <a:solidFill>
                  <a:srgbClr val="FFFF00"/>
                </a:solidFill>
              </a:rPr>
              <a:t>. Osim porodične </a:t>
            </a:r>
            <a:r>
              <a:rPr lang="hr-HR" dirty="0" err="1">
                <a:solidFill>
                  <a:srgbClr val="FFFF00"/>
                </a:solidFill>
              </a:rPr>
              <a:t>hiperkolesterolemije</a:t>
            </a:r>
            <a:r>
              <a:rPr lang="hr-HR" dirty="0">
                <a:solidFill>
                  <a:srgbClr val="FFFF00"/>
                </a:solidFill>
              </a:rPr>
              <a:t> poznato je i u mnogim radovima opisana povezanost sa stresnim događajima u životu. Naročito je </a:t>
            </a:r>
            <a:r>
              <a:rPr lang="hr-HR" dirty="0"/>
              <a:t>prisutna kod ratnih veterana</a:t>
            </a:r>
            <a:r>
              <a:rPr lang="hr-HR" dirty="0">
                <a:solidFill>
                  <a:srgbClr val="FFFF00"/>
                </a:solidFill>
              </a:rPr>
              <a:t>.</a:t>
            </a:r>
          </a:p>
          <a:p>
            <a:endParaRPr lang="hr-HR" dirty="0">
              <a:solidFill>
                <a:srgbClr val="FFFF00"/>
              </a:solidFill>
            </a:endParaRPr>
          </a:p>
          <a:p>
            <a:r>
              <a:rPr lang="hr-HR" dirty="0">
                <a:solidFill>
                  <a:srgbClr val="FFFF00"/>
                </a:solidFill>
              </a:rPr>
              <a:t> U ovim slučajevima potrebno je provoditi dijetnu odnosno posebnu prehranu i aktivnosti svakako uz </a:t>
            </a:r>
            <a:r>
              <a:rPr lang="hr-HR" dirty="0"/>
              <a:t>stručno usmjeravanje, liječničku pomoć </a:t>
            </a:r>
            <a:r>
              <a:rPr lang="hr-HR" dirty="0">
                <a:solidFill>
                  <a:srgbClr val="FFFF00"/>
                </a:solidFill>
              </a:rPr>
              <a:t>pa i </a:t>
            </a:r>
            <a:r>
              <a:rPr lang="hr-HR" dirty="0" err="1">
                <a:solidFill>
                  <a:srgbClr val="FFFF00"/>
                </a:solidFill>
              </a:rPr>
              <a:t>medikamentoznom</a:t>
            </a:r>
            <a:r>
              <a:rPr lang="hr-HR" dirty="0">
                <a:solidFill>
                  <a:srgbClr val="FFFF00"/>
                </a:solidFill>
              </a:rPr>
              <a:t> terapijom.</a:t>
            </a:r>
          </a:p>
        </p:txBody>
      </p:sp>
    </p:spTree>
    <p:extLst>
      <p:ext uri="{BB962C8B-B14F-4D97-AF65-F5344CB8AC3E}">
        <p14:creationId xmlns:p14="http://schemas.microsoft.com/office/powerpoint/2010/main" val="3212392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947932-A9E5-4874-9BF5-BFA8EE58C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106" y="1220219"/>
            <a:ext cx="8825657" cy="1915647"/>
          </a:xfrm>
        </p:spPr>
        <p:txBody>
          <a:bodyPr/>
          <a:lstStyle/>
          <a:p>
            <a:r>
              <a:rPr lang="hr-HR" sz="6600" dirty="0">
                <a:solidFill>
                  <a:srgbClr val="FF0000"/>
                </a:solidFill>
              </a:rPr>
              <a:t>H v a l 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A8F68-58A5-4537-920C-DF56D1BBE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                                                                                             Anita Šantić </a:t>
            </a:r>
          </a:p>
          <a:p>
            <a:r>
              <a:rPr lang="hr-HR" dirty="0"/>
              <a:t>                                                                                        Medicinska sestra</a:t>
            </a:r>
          </a:p>
        </p:txBody>
      </p:sp>
    </p:spTree>
    <p:extLst>
      <p:ext uri="{BB962C8B-B14F-4D97-AF65-F5344CB8AC3E}">
        <p14:creationId xmlns:p14="http://schemas.microsoft.com/office/powerpoint/2010/main" val="262104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F0E9C5-5A87-4898-90B0-55F16A12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56" y="452718"/>
            <a:ext cx="9404723" cy="140053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Pravilna i nepravilna prehrana</a:t>
            </a:r>
            <a:r>
              <a:rPr lang="hr-H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r-H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Sve namirnice mogu biti dio pravilne prehrane ali je važno voditi računa koliko često ih unosimo i u kojoj količini.</a:t>
            </a:r>
            <a:r>
              <a:rPr lang="hr-H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A66E88D-6306-43A6-8982-2C8F30B81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561" y="1632300"/>
            <a:ext cx="4422098" cy="442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854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AF8EBF-9DA9-431C-8FFF-1B59A71E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F1EB4C4-ADBB-416D-92C9-2302B5766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4617" y="809470"/>
            <a:ext cx="3971400" cy="5215410"/>
          </a:xfrm>
        </p:spPr>
        <p:txBody>
          <a:bodyPr>
            <a:normAutofit lnSpcReduction="10000"/>
          </a:bodyPr>
          <a:lstStyle/>
          <a:p>
            <a:r>
              <a:rPr lang="hr-HR" sz="1800" dirty="0"/>
              <a:t>Potrošnja energije</a:t>
            </a:r>
          </a:p>
          <a:p>
            <a:endParaRPr lang="hr-HR" sz="1400" dirty="0"/>
          </a:p>
          <a:p>
            <a:r>
              <a:rPr lang="hr-HR" sz="1800" dirty="0">
                <a:solidFill>
                  <a:srgbClr val="FFFF00"/>
                </a:solidFill>
              </a:rPr>
              <a:t>Sva hrana koju pojedemo razgradi se u našem probavnom sustavu sa ciljem dobivanja energije. Energija koja nastaje izražava se u kilokalorijama (kcal) ili </a:t>
            </a:r>
            <a:r>
              <a:rPr lang="hr-HR" sz="1800" dirty="0" err="1">
                <a:solidFill>
                  <a:srgbClr val="FFFF00"/>
                </a:solidFill>
              </a:rPr>
              <a:t>kilodžulima</a:t>
            </a:r>
            <a:r>
              <a:rPr lang="hr-HR" sz="1800" dirty="0">
                <a:solidFill>
                  <a:srgbClr val="FFFF00"/>
                </a:solidFill>
              </a:rPr>
              <a:t> (kJ), a potrebna je za odvijanje raznih metaboličkih procesa i obavljanje funkcija u organizmu te za tjelesnu aktivnost. </a:t>
            </a:r>
          </a:p>
          <a:p>
            <a:r>
              <a:rPr lang="hr-HR" sz="1800" dirty="0">
                <a:solidFill>
                  <a:srgbClr val="FFFF00"/>
                </a:solidFill>
              </a:rPr>
              <a:t>Ukoliko se energija koju hranom unosimo u organizam ne utroši, dolazi to taloženja neutrošenih masnoća na stijenkama krvnih žila, što otežava protok krvi i u konačnici može doći do potpunog začepljenja .</a:t>
            </a:r>
          </a:p>
          <a:p>
            <a:endParaRPr lang="hr-HR" dirty="0"/>
          </a:p>
        </p:txBody>
      </p:sp>
      <p:pic>
        <p:nvPicPr>
          <p:cNvPr id="2050" name="Picture 2" descr="Ateroskleroza – uzroci, simptomi i liječenje | Bolesti - Kreni zdravo!">
            <a:extLst>
              <a:ext uri="{FF2B5EF4-FFF2-40B4-BE49-F238E27FC236}">
                <a16:creationId xmlns:a16="http://schemas.microsoft.com/office/drawing/2014/main" xmlns="" id="{CA060020-1827-4E0C-BC67-472FF711A1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18" y="1447800"/>
            <a:ext cx="7237750" cy="361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962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D8B2A-BC00-4DB2-B72A-9714897498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Koje hranjive tvari dobivamo hranom ?</a:t>
            </a:r>
            <a:br>
              <a:rPr lang="hr-H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sz="2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4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Proteine (bjelančevine)</a:t>
            </a:r>
            <a:r>
              <a:rPr lang="hr-HR" sz="2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r-HR" sz="2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sz="2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4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Ugljikohidrate (šećere)</a:t>
            </a:r>
            <a:r>
              <a:rPr lang="hr-HR" sz="2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r-HR" sz="2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sz="2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4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Masti</a:t>
            </a:r>
            <a:r>
              <a:rPr lang="hr-HR" sz="2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r-HR" sz="24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4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Minerale</a:t>
            </a:r>
            <a:r>
              <a:rPr lang="hr-HR" sz="2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32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7584E26-4F55-4798-89A3-08665A5E1C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0095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240C74-EDF1-4092-9B64-AAE69880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Proteini (bjelančevine ) 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 neophodni za izgradnju svih stanica i tkiva u tijelu iako se djelomično nalaze u gotovo svim namirnicama najvažniji izvori proteina su meso, riba, jaja, sir, jogurt te soja i ostale mahunarke.</a:t>
            </a:r>
            <a:b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1D62B4-52C2-4467-99F1-989D124226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8F6E0C-54FF-4815-88E1-C0DE0BF3CADB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-3282951" y="3485515"/>
            <a:ext cx="2927350" cy="358933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D99B659-215B-4535-B632-0C85CF8B6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B015796-F9BC-48FB-9FFC-46EE5795D24B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F05A01F-D849-49FA-B142-6C502FF12D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0968A43-B258-4B41-B2E1-B780DD22243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9646021" y="2633983"/>
            <a:ext cx="3013693" cy="5784095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3074" name="Picture 2" descr="Šaran — Namirnice — Coolinarika">
            <a:extLst>
              <a:ext uri="{FF2B5EF4-FFF2-40B4-BE49-F238E27FC236}">
                <a16:creationId xmlns:a16="http://schemas.microsoft.com/office/drawing/2014/main" xmlns="" id="{3872E928-08AF-4E96-8848-258AC274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03" y="3490278"/>
            <a:ext cx="3362658" cy="168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utarnji list - KOLIKO JAJA ZAISTA MOŽEMO POJESTI Četiri nutricionistice  dale su različite savjete, no u jednom se slažu">
            <a:extLst>
              <a:ext uri="{FF2B5EF4-FFF2-40B4-BE49-F238E27FC236}">
                <a16:creationId xmlns:a16="http://schemas.microsoft.com/office/drawing/2014/main" xmlns="" id="{E85E7FE2-D6BD-4364-BF97-CE743FA51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90" y="3389695"/>
            <a:ext cx="2957070" cy="218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esplatna slika: dimljeni sir, hrana">
            <a:extLst>
              <a:ext uri="{FF2B5EF4-FFF2-40B4-BE49-F238E27FC236}">
                <a16:creationId xmlns:a16="http://schemas.microsoft.com/office/drawing/2014/main" xmlns="" id="{910934B3-8816-4EE8-AAA7-56BDCE73E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09" y="3177915"/>
            <a:ext cx="3584742" cy="256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734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FD9B54-BF80-4DC3-8C2E-BB85E823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07" y="2968052"/>
            <a:ext cx="749844" cy="46094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2D2CD86-679D-4D95-9951-66742F529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373" y="684549"/>
            <a:ext cx="4815867" cy="5096656"/>
          </a:xfrm>
        </p:spPr>
        <p:txBody>
          <a:bodyPr>
            <a:normAutofit fontScale="47500" lnSpcReduction="20000"/>
          </a:bodyPr>
          <a:lstStyle/>
          <a:p>
            <a:r>
              <a:rPr lang="hr-HR" sz="4800" dirty="0">
                <a:solidFill>
                  <a:srgbClr val="00B0F0"/>
                </a:solidFill>
              </a:rPr>
              <a:t>Ugljikohidrati</a:t>
            </a:r>
            <a:r>
              <a:rPr lang="hr-HR" sz="4800" dirty="0">
                <a:solidFill>
                  <a:srgbClr val="FFFF00"/>
                </a:solidFill>
              </a:rPr>
              <a:t> predstavljaju najznačajniji izvor energije među svim hranjivim tvarima koje svakodnevno unosimo u organizam. Dijele se na jednostavne i složene šećere. Kvalitetan izvor energije su složeni ugljikohidrati iz namirnica poput riže i drugih žitarica, krumpira, kruha te voća i povrće. Konzumaciju jednostavnih šećera prisutnih najviše u slatkišima, gaziranim napicima i prerađenim proizvodima preporučljivo je svesti na minimum</a:t>
            </a:r>
            <a:r>
              <a:rPr lang="hr-HR" sz="3200" dirty="0">
                <a:solidFill>
                  <a:srgbClr val="FFFF00"/>
                </a:solidFill>
              </a:rPr>
              <a:t>.</a:t>
            </a:r>
          </a:p>
          <a:p>
            <a:endParaRPr lang="hr-HR" dirty="0"/>
          </a:p>
        </p:txBody>
      </p:sp>
      <p:pic>
        <p:nvPicPr>
          <p:cNvPr id="4098" name="Picture 2" descr="Besplatna slika: kruh, tost, doručak, peciva, hrana, hljeb">
            <a:extLst>
              <a:ext uri="{FF2B5EF4-FFF2-40B4-BE49-F238E27FC236}">
                <a16:creationId xmlns:a16="http://schemas.microsoft.com/office/drawing/2014/main" xmlns="" id="{74786928-7CA4-44A3-9402-5D5BB80512C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9" r="26709"/>
          <a:stretch>
            <a:fillRect/>
          </a:stretch>
        </p:blipFill>
        <p:spPr bwMode="auto">
          <a:xfrm>
            <a:off x="6949545" y="468443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op 10 jela s krumpirima">
            <a:extLst>
              <a:ext uri="{FF2B5EF4-FFF2-40B4-BE49-F238E27FC236}">
                <a16:creationId xmlns:a16="http://schemas.microsoft.com/office/drawing/2014/main" xmlns="" id="{3FF400F5-AF61-4FCC-BAE4-205CF98F3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057" y="296805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Šta radite krivo kod kuhanja riže? | Info-ks.net">
            <a:extLst>
              <a:ext uri="{FF2B5EF4-FFF2-40B4-BE49-F238E27FC236}">
                <a16:creationId xmlns:a16="http://schemas.microsoft.com/office/drawing/2014/main" xmlns="" id="{4813F609-90BA-4C9D-9313-98B902CF8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57" y="485728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32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365DD3-B2B1-4114-81FA-A45F7F645CC6}"/>
              </a:ext>
            </a:extLst>
          </p:cNvPr>
          <p:cNvSpPr txBox="1"/>
          <p:nvPr/>
        </p:nvSpPr>
        <p:spPr>
          <a:xfrm>
            <a:off x="554636" y="224852"/>
            <a:ext cx="4257208" cy="6062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hr-HR" sz="2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Masti</a:t>
            </a:r>
            <a:r>
              <a:rPr lang="hr-HR" sz="2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osiguravaju energiju i sudjeluju u mnogim važnim procesima u organizmu stoga ih ne smijemo zanemariti. Kvalitetan izvor masti uključuju biljna ulja (maslinovo, suncokretovo, repičino) orašaste plodove, plavu ribu (srdela, losos).</a:t>
            </a:r>
            <a:endParaRPr lang="hr-HR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zvozni portal - Šoltansko maslinovo ulje registrirano na EU razini">
            <a:extLst>
              <a:ext uri="{FF2B5EF4-FFF2-40B4-BE49-F238E27FC236}">
                <a16:creationId xmlns:a16="http://schemas.microsoft.com/office/drawing/2014/main" xmlns="" id="{6FF6FE74-198D-43E3-AED1-C254FE47D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48" y="224852"/>
            <a:ext cx="3266300" cy="217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Čudo&quot; za štitnu žlijezdu, krvnu sliku pa čak i potenciju: Orah je moćan  prirodni lijek, evo kako da ga spremite! | Stil">
            <a:extLst>
              <a:ext uri="{FF2B5EF4-FFF2-40B4-BE49-F238E27FC236}">
                <a16:creationId xmlns:a16="http://schemas.microsoft.com/office/drawing/2014/main" xmlns="" id="{C224D279-9D0F-440D-8BF4-B55C941B9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655" y="224852"/>
            <a:ext cx="3681692" cy="20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RDELE: 15 najboljih recepata">
            <a:extLst>
              <a:ext uri="{FF2B5EF4-FFF2-40B4-BE49-F238E27FC236}">
                <a16:creationId xmlns:a16="http://schemas.microsoft.com/office/drawing/2014/main" xmlns="" id="{936048A5-9487-45A6-9090-ADB094EF0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172" y="3109716"/>
            <a:ext cx="3236975" cy="23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UNCOKRETOVO ULJE: Miješanje u ustima 15 minuta na dan pomoći će mnogim  problemima – Net.hr">
            <a:extLst>
              <a:ext uri="{FF2B5EF4-FFF2-40B4-BE49-F238E27FC236}">
                <a16:creationId xmlns:a16="http://schemas.microsoft.com/office/drawing/2014/main" xmlns="" id="{61FB432B-1744-4D23-8471-638A5E381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795" y="3109717"/>
            <a:ext cx="3481413" cy="231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050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23457B-DD28-4C84-8A79-3A5DC8A28051}"/>
              </a:ext>
            </a:extLst>
          </p:cNvPr>
          <p:cNvSpPr txBox="1"/>
          <p:nvPr/>
        </p:nvSpPr>
        <p:spPr>
          <a:xfrm>
            <a:off x="1484026" y="1663908"/>
            <a:ext cx="8559384" cy="5275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hr-HR" sz="2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Vitamini i minera</a:t>
            </a:r>
            <a:r>
              <a:rPr lang="hr-HR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hr-HR" sz="24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molekule koje nemaju energetsku vrijednost i potrebne su organizmu u malim količinama u odnosu na proteine masti i ugljikohidrate ali su neophodni za normalan rad organizma</a:t>
            </a:r>
            <a:r>
              <a:rPr lang="hr-HR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Vitamini nam daju snagu i reguliraju metabolizam. Borci su protiv umora i mnogih bolesti i brinu se za naše zdravlje i vitalnost. Minerali su potrebni za očuvanje osjetljive ionske ravnoteže stanične tekućine, izgradnju koštanog tkiva i krvnih stanica, elektrokemijsku aktivnost u živčanim stanicama i regulaciju tonusa mišića</a:t>
            </a:r>
            <a:r>
              <a:rPr lang="hr-HR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Metabolizam su kemijske reakcije u našem organizmu koje nas održavaju u životu.</a:t>
            </a:r>
            <a:endParaRPr lang="hr-HR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26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257743-C039-4918-9F53-F684E61434C6}"/>
              </a:ext>
            </a:extLst>
          </p:cNvPr>
          <p:cNvSpPr txBox="1"/>
          <p:nvPr/>
        </p:nvSpPr>
        <p:spPr>
          <a:xfrm>
            <a:off x="648325" y="951636"/>
            <a:ext cx="425345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00B0F0"/>
                </a:solidFill>
              </a:rPr>
              <a:t>Indeks tjelesne mase (ITM)</a:t>
            </a:r>
          </a:p>
          <a:p>
            <a:r>
              <a:rPr lang="hr-HR" sz="2800" dirty="0">
                <a:solidFill>
                  <a:srgbClr val="FFFF00"/>
                </a:solidFill>
              </a:rPr>
              <a:t>Indeks tjelesne mase pokazuje nam imamo li uravnotežen unos i potrošnju energije, on se izračuna a može se i mjeriti </a:t>
            </a:r>
            <a:r>
              <a:rPr lang="hr-HR" sz="2800" dirty="0"/>
              <a:t>posebnim vagama </a:t>
            </a:r>
            <a:r>
              <a:rPr lang="hr-HR" sz="2800" dirty="0">
                <a:solidFill>
                  <a:srgbClr val="FFFF00"/>
                </a:solidFill>
              </a:rPr>
              <a:t>koje ga odmah izračunavaju, te se dobiveni rezultati očitavaju u tablicama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D09C8B-D98D-462B-8FC8-46B6EFA3D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59" y="239844"/>
            <a:ext cx="3126745" cy="62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42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157</TotalTime>
  <Words>728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Ion</vt:lpstr>
      <vt:lpstr> Z D R A V A   P R E H R A N A                                     I  Nj E Z I N A    V A Ž N O S T</vt:lpstr>
      <vt:lpstr>Pravilna i nepravilna prehrana   Sve namirnice mogu biti dio pravilne prehrane ali je važno voditi računa koliko često ih unosimo i u kojoj količini.   </vt:lpstr>
      <vt:lpstr>PowerPoint Presentation</vt:lpstr>
      <vt:lpstr>Koje hranjive tvari dobivamo hranom ?  Proteine (bjelančevine)   Ugljikohidrate (šećere)   Masti   Minerale </vt:lpstr>
      <vt:lpstr>Proteini (bjelančevine ) su neophodni za izgradnju svih stanica i tkiva u tijelu iako se djelomično nalaze u gotovo svim namirnicama najvažniji izvori proteina su meso, riba, jaja, sir, jogurt te soja i ostale mahunarke.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 v a l 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8dxtzduzt80</dc:title>
  <dc:creator>Dražen</dc:creator>
  <cp:lastModifiedBy>IT</cp:lastModifiedBy>
  <cp:revision>19</cp:revision>
  <dcterms:created xsi:type="dcterms:W3CDTF">2021-01-07T18:54:04Z</dcterms:created>
  <dcterms:modified xsi:type="dcterms:W3CDTF">2021-01-19T09:03:59Z</dcterms:modified>
</cp:coreProperties>
</file>